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437" r:id="rId3"/>
    <p:sldId id="359" r:id="rId4"/>
    <p:sldId id="327" r:id="rId5"/>
    <p:sldId id="310" r:id="rId6"/>
    <p:sldId id="371" r:id="rId7"/>
    <p:sldId id="447" r:id="rId8"/>
    <p:sldId id="266" r:id="rId9"/>
    <p:sldId id="369" r:id="rId10"/>
    <p:sldId id="370" r:id="rId11"/>
    <p:sldId id="408" r:id="rId12"/>
    <p:sldId id="259" r:id="rId13"/>
    <p:sldId id="260" r:id="rId14"/>
    <p:sldId id="261" r:id="rId15"/>
    <p:sldId id="262" r:id="rId16"/>
    <p:sldId id="326" r:id="rId17"/>
    <p:sldId id="399" r:id="rId18"/>
    <p:sldId id="328" r:id="rId19"/>
    <p:sldId id="336" r:id="rId20"/>
    <p:sldId id="409" r:id="rId21"/>
    <p:sldId id="339" r:id="rId22"/>
    <p:sldId id="410" r:id="rId23"/>
    <p:sldId id="267" r:id="rId24"/>
    <p:sldId id="448" r:id="rId25"/>
    <p:sldId id="388" r:id="rId26"/>
    <p:sldId id="400" r:id="rId27"/>
    <p:sldId id="401" r:id="rId28"/>
    <p:sldId id="402" r:id="rId29"/>
    <p:sldId id="391" r:id="rId30"/>
    <p:sldId id="405" r:id="rId31"/>
    <p:sldId id="406" r:id="rId32"/>
    <p:sldId id="412" r:id="rId33"/>
    <p:sldId id="413" r:id="rId34"/>
    <p:sldId id="433" r:id="rId35"/>
    <p:sldId id="393" r:id="rId36"/>
    <p:sldId id="414" r:id="rId37"/>
    <p:sldId id="416" r:id="rId38"/>
    <p:sldId id="396" r:id="rId39"/>
    <p:sldId id="417" r:id="rId40"/>
    <p:sldId id="418" r:id="rId41"/>
    <p:sldId id="397" r:id="rId42"/>
    <p:sldId id="362" r:id="rId43"/>
    <p:sldId id="263" r:id="rId44"/>
    <p:sldId id="368" r:id="rId45"/>
    <p:sldId id="372" r:id="rId46"/>
    <p:sldId id="411" r:id="rId47"/>
    <p:sldId id="375" r:id="rId48"/>
    <p:sldId id="376" r:id="rId49"/>
    <p:sldId id="377" r:id="rId50"/>
    <p:sldId id="379" r:id="rId51"/>
    <p:sldId id="382" r:id="rId52"/>
    <p:sldId id="383" r:id="rId53"/>
    <p:sldId id="386" r:id="rId54"/>
    <p:sldId id="338" r:id="rId55"/>
    <p:sldId id="438" r:id="rId56"/>
    <p:sldId id="434" r:id="rId57"/>
    <p:sldId id="344" r:id="rId58"/>
    <p:sldId id="275" r:id="rId59"/>
    <p:sldId id="257" r:id="rId60"/>
    <p:sldId id="288" r:id="rId61"/>
    <p:sldId id="289" r:id="rId62"/>
    <p:sldId id="356" r:id="rId63"/>
    <p:sldId id="313" r:id="rId64"/>
    <p:sldId id="314" r:id="rId65"/>
    <p:sldId id="316" r:id="rId66"/>
    <p:sldId id="317" r:id="rId67"/>
    <p:sldId id="320" r:id="rId68"/>
    <p:sldId id="272" r:id="rId69"/>
    <p:sldId id="273" r:id="rId70"/>
    <p:sldId id="279" r:id="rId71"/>
    <p:sldId id="281" r:id="rId72"/>
    <p:sldId id="278" r:id="rId73"/>
    <p:sldId id="419" r:id="rId74"/>
    <p:sldId id="274" r:id="rId75"/>
    <p:sldId id="290" r:id="rId76"/>
    <p:sldId id="277" r:id="rId77"/>
    <p:sldId id="420" r:id="rId78"/>
    <p:sldId id="282" r:id="rId79"/>
    <p:sldId id="298" r:id="rId80"/>
    <p:sldId id="293" r:id="rId81"/>
    <p:sldId id="297" r:id="rId82"/>
    <p:sldId id="296" r:id="rId83"/>
    <p:sldId id="295" r:id="rId84"/>
    <p:sldId id="421" r:id="rId85"/>
    <p:sldId id="335" r:id="rId86"/>
    <p:sldId id="439" r:id="rId87"/>
    <p:sldId id="334" r:id="rId88"/>
    <p:sldId id="302" r:id="rId89"/>
    <p:sldId id="440" r:id="rId90"/>
    <p:sldId id="431" r:id="rId91"/>
    <p:sldId id="424" r:id="rId92"/>
    <p:sldId id="443" r:id="rId93"/>
    <p:sldId id="441" r:id="rId94"/>
    <p:sldId id="435" r:id="rId95"/>
    <p:sldId id="358" r:id="rId96"/>
    <p:sldId id="294" r:id="rId97"/>
    <p:sldId id="307" r:id="rId98"/>
    <p:sldId id="425" r:id="rId99"/>
    <p:sldId id="426" r:id="rId100"/>
    <p:sldId id="357" r:id="rId101"/>
    <p:sldId id="270" r:id="rId102"/>
    <p:sldId id="427" r:id="rId103"/>
    <p:sldId id="428" r:id="rId104"/>
    <p:sldId id="445" r:id="rId105"/>
    <p:sldId id="444"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526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0066FF"/>
    <a:srgbClr val="FF33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32" autoAdjust="0"/>
    <p:restoredTop sz="96395" autoAdjust="0"/>
  </p:normalViewPr>
  <p:slideViewPr>
    <p:cSldViewPr snapToGrid="0">
      <p:cViewPr varScale="1">
        <p:scale>
          <a:sx n="99" d="100"/>
          <a:sy n="99" d="100"/>
        </p:scale>
        <p:origin x="78" y="414"/>
      </p:cViewPr>
      <p:guideLst>
        <p:guide orient="horz" pos="459"/>
        <p:guide pos="5269"/>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FBA6D-BD8D-4319-9B8F-54D25DEE77D2}" type="datetimeFigureOut">
              <a:rPr lang="en-CA" smtClean="0"/>
              <a:t>2022-11-15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027DB-7AC7-40AC-A4F9-E9E9D764A625}" type="slidenum">
              <a:rPr lang="en-CA" smtClean="0"/>
              <a:t>‹#›</a:t>
            </a:fld>
            <a:endParaRPr lang="en-CA"/>
          </a:p>
        </p:txBody>
      </p:sp>
    </p:spTree>
    <p:extLst>
      <p:ext uri="{BB962C8B-B14F-4D97-AF65-F5344CB8AC3E}">
        <p14:creationId xmlns:p14="http://schemas.microsoft.com/office/powerpoint/2010/main" val="62522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 I’m Robyn Forrest, Research Scientist in Pacific Region and chair of the TESA Committee (Technical Expertise in Stock Assessment).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TESA was formed in 2009 to address declining capacity in stock assessment in the department and coordinates and subsidizes courses and workshops such as this one.</a:t>
            </a:r>
          </a:p>
          <a:p>
            <a:endParaRPr lang="en-US" b="1" dirty="0"/>
          </a:p>
        </p:txBody>
      </p:sp>
      <p:sp>
        <p:nvSpPr>
          <p:cNvPr id="4" name="Slide Number Placeholder 3"/>
          <p:cNvSpPr>
            <a:spLocks noGrp="1"/>
          </p:cNvSpPr>
          <p:nvPr>
            <p:ph type="sldNum" sz="quarter" idx="10"/>
          </p:nvPr>
        </p:nvSpPr>
        <p:spPr/>
        <p:txBody>
          <a:bodyPr/>
          <a:lstStyle/>
          <a:p>
            <a:fld id="{957027DB-7AC7-40AC-A4F9-E9E9D764A625}" type="slidenum">
              <a:rPr lang="en-CA" smtClean="0"/>
              <a:t>1</a:t>
            </a:fld>
            <a:endParaRPr lang="en-CA"/>
          </a:p>
        </p:txBody>
      </p:sp>
    </p:spTree>
    <p:extLst>
      <p:ext uri="{BB962C8B-B14F-4D97-AF65-F5344CB8AC3E}">
        <p14:creationId xmlns:p14="http://schemas.microsoft.com/office/powerpoint/2010/main" val="93826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53</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95854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I’d like to start by acknowledging that I am speaking to you today from the </a:t>
            </a:r>
            <a:r>
              <a:rPr lang="en-US" sz="1200" kern="1200" dirty="0" err="1">
                <a:solidFill>
                  <a:schemeClr val="tx1"/>
                </a:solidFill>
                <a:effectLst/>
                <a:latin typeface="+mn-lt"/>
                <a:ea typeface="+mn-ea"/>
                <a:cs typeface="+mn-cs"/>
              </a:rPr>
              <a:t>unceded</a:t>
            </a:r>
            <a:r>
              <a:rPr lang="en-US" sz="1200" kern="1200" dirty="0">
                <a:solidFill>
                  <a:schemeClr val="tx1"/>
                </a:solidFill>
                <a:effectLst/>
                <a:latin typeface="+mn-lt"/>
                <a:ea typeface="+mn-ea"/>
                <a:cs typeface="+mn-cs"/>
              </a:rPr>
              <a:t>, traditional territory of the </a:t>
            </a:r>
            <a:r>
              <a:rPr lang="en-US" sz="1200" kern="1200" dirty="0" err="1">
                <a:solidFill>
                  <a:schemeClr val="tx1"/>
                </a:solidFill>
                <a:effectLst/>
                <a:latin typeface="+mn-lt"/>
                <a:ea typeface="+mn-ea"/>
                <a:cs typeface="+mn-cs"/>
              </a:rPr>
              <a:t>Snuneymuxw</a:t>
            </a:r>
            <a:r>
              <a:rPr lang="en-US" sz="1200" kern="1200" dirty="0">
                <a:solidFill>
                  <a:schemeClr val="tx1"/>
                </a:solidFill>
                <a:effectLst/>
                <a:latin typeface="+mn-lt"/>
                <a:ea typeface="+mn-ea"/>
                <a:cs typeface="+mn-cs"/>
              </a:rPr>
              <a:t> First Nation, the keepers of this land in the </a:t>
            </a:r>
            <a:r>
              <a:rPr lang="en-US" sz="1200" kern="1200" dirty="0" err="1">
                <a:solidFill>
                  <a:schemeClr val="tx1"/>
                </a:solidFill>
                <a:effectLst/>
                <a:latin typeface="+mn-lt"/>
                <a:ea typeface="+mn-ea"/>
                <a:cs typeface="+mn-cs"/>
              </a:rPr>
              <a:t>centre</a:t>
            </a:r>
            <a:r>
              <a:rPr lang="en-US" sz="1200" kern="1200" dirty="0">
                <a:solidFill>
                  <a:schemeClr val="tx1"/>
                </a:solidFill>
                <a:effectLst/>
                <a:latin typeface="+mn-lt"/>
                <a:ea typeface="+mn-ea"/>
                <a:cs typeface="+mn-cs"/>
              </a:rPr>
              <a:t> of Coast Salish territory since time immemorial. I acknowledge that I am an uninvited settler on these lands and that for my work and our work to remain authentic and meaningful, we must strive to recognize the full extent of our settler privilege and to learn and understand the impacts this privilege has had on the land and on Indigenous peoples.</a:t>
            </a:r>
          </a:p>
          <a:p>
            <a:r>
              <a:rPr lang="en-US" sz="1200" kern="1200" dirty="0">
                <a:solidFill>
                  <a:schemeClr val="tx1"/>
                </a:solidFill>
                <a:effectLst/>
                <a:latin typeface="+mn-lt"/>
                <a:ea typeface="+mn-ea"/>
                <a:cs typeface="+mn-cs"/>
              </a:rPr>
              <a:t>So I’d also like to invite all of you to acknowledge the territory in which you live, work and play. And please feel free to share in the Teams chat. And if you’re not sure, I encourage you to visit native-lands.ca, where you can learn which territory you are on and also find links to more learning resources about that territory. </a:t>
            </a:r>
          </a:p>
          <a:p>
            <a:r>
              <a:rPr lang="en-US" sz="1200" kern="1200" dirty="0">
                <a:solidFill>
                  <a:schemeClr val="tx1"/>
                </a:solidFill>
                <a:effectLst/>
                <a:latin typeface="+mn-lt"/>
                <a:ea typeface="+mn-ea"/>
                <a:cs typeface="+mn-cs"/>
              </a:rPr>
              <a:t>TESA is running a six part Indigenous Knowledge webinar series, which started with a fantastic talk last Thursday by Ken Paul, of the </a:t>
            </a:r>
            <a:r>
              <a:rPr lang="en-US" sz="1200" kern="1200" dirty="0" err="1">
                <a:solidFill>
                  <a:schemeClr val="tx1"/>
                </a:solidFill>
                <a:effectLst/>
                <a:latin typeface="+mn-lt"/>
                <a:ea typeface="+mn-ea"/>
                <a:cs typeface="+mn-cs"/>
              </a:rPr>
              <a:t>Wolastoqey</a:t>
            </a:r>
            <a:r>
              <a:rPr lang="en-US" sz="1200" kern="1200" dirty="0">
                <a:solidFill>
                  <a:schemeClr val="tx1"/>
                </a:solidFill>
                <a:effectLst/>
                <a:latin typeface="+mn-lt"/>
                <a:ea typeface="+mn-ea"/>
                <a:cs typeface="+mn-cs"/>
              </a:rPr>
              <a:t> Nation in New Brunswick. If you are interested in hearing his talk or attending the other five upcoming webinars, which run from the end of this month to the beginning of March, please drop me an email. We have a really amazing line up of Indigenous and non-Indigenous speakers from across Canada.</a:t>
            </a:r>
          </a:p>
          <a:p>
            <a:endParaRPr lang="en-US" dirty="0"/>
          </a:p>
        </p:txBody>
      </p:sp>
      <p:sp>
        <p:nvSpPr>
          <p:cNvPr id="4" name="Slide Number Placeholder 3"/>
          <p:cNvSpPr>
            <a:spLocks noGrp="1"/>
          </p:cNvSpPr>
          <p:nvPr>
            <p:ph type="sldNum" sz="quarter" idx="10"/>
          </p:nvPr>
        </p:nvSpPr>
        <p:spPr/>
        <p:txBody>
          <a:bodyPr/>
          <a:lstStyle/>
          <a:p>
            <a:fld id="{957027DB-7AC7-40AC-A4F9-E9E9D764A625}" type="slidenum">
              <a:rPr lang="en-CA" smtClean="0"/>
              <a:t>2</a:t>
            </a:fld>
            <a:endParaRPr lang="en-CA"/>
          </a:p>
        </p:txBody>
      </p:sp>
    </p:spTree>
    <p:extLst>
      <p:ext uri="{BB962C8B-B14F-4D97-AF65-F5344CB8AC3E}">
        <p14:creationId xmlns:p14="http://schemas.microsoft.com/office/powerpoint/2010/main" val="129282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 so Reference points 101. </a:t>
            </a:r>
          </a:p>
          <a:p>
            <a:r>
              <a:rPr lang="en-US" sz="1200" kern="1200" dirty="0">
                <a:solidFill>
                  <a:schemeClr val="tx1"/>
                </a:solidFill>
                <a:effectLst/>
                <a:latin typeface="+mn-lt"/>
                <a:ea typeface="+mn-ea"/>
                <a:cs typeface="+mn-cs"/>
              </a:rPr>
              <a:t>We haven’t done this before. My background is in biology and fisheries science. I worked a lot with reference points in my PhD and post-doc. </a:t>
            </a:r>
          </a:p>
          <a:p>
            <a:r>
              <a:rPr lang="en-US" sz="1200" kern="1200" dirty="0">
                <a:solidFill>
                  <a:schemeClr val="tx1"/>
                </a:solidFill>
                <a:effectLst/>
                <a:latin typeface="+mn-lt"/>
                <a:ea typeface="+mn-ea"/>
                <a:cs typeface="+mn-cs"/>
              </a:rPr>
              <a:t>Tim’s background is in mathematics and he’s also been working a lot with the National Operational Guidelines Taskforce on reference point guidance for the Fish Stocks provisions.</a:t>
            </a:r>
          </a:p>
          <a:p>
            <a:r>
              <a:rPr lang="en-US" sz="1200" kern="1200" dirty="0">
                <a:solidFill>
                  <a:schemeClr val="tx1"/>
                </a:solidFill>
                <a:effectLst/>
                <a:latin typeface="+mn-lt"/>
                <a:ea typeface="+mn-ea"/>
                <a:cs typeface="+mn-cs"/>
              </a:rPr>
              <a:t>So we were asked to do this webinar. The National Fish Population Science group really wanted us to do it. So we’re really just trying to share what we know. I see quite a few people on here who have been with the department doing stock assessment for a long time, so please do jump in and help answer questions if you think you have a good answer or perspective, in the</a:t>
            </a:r>
            <a:r>
              <a:rPr lang="en-US" sz="1200" kern="1200" baseline="0" dirty="0">
                <a:solidFill>
                  <a:schemeClr val="tx1"/>
                </a:solidFill>
                <a:effectLst/>
                <a:latin typeface="+mn-lt"/>
                <a:ea typeface="+mn-ea"/>
                <a:cs typeface="+mn-cs"/>
              </a:rPr>
              <a:t> spirit of us all learning from each other</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We’ll stop for questions after each section and we’ll do some demos. We have 3.5 hours but might not need all that time.</a:t>
            </a:r>
          </a:p>
        </p:txBody>
      </p:sp>
      <p:sp>
        <p:nvSpPr>
          <p:cNvPr id="4" name="Slide Number Placeholder 3"/>
          <p:cNvSpPr>
            <a:spLocks noGrp="1"/>
          </p:cNvSpPr>
          <p:nvPr>
            <p:ph type="sldNum" sz="quarter" idx="10"/>
          </p:nvPr>
        </p:nvSpPr>
        <p:spPr/>
        <p:txBody>
          <a:bodyPr/>
          <a:lstStyle/>
          <a:p>
            <a:fld id="{957027DB-7AC7-40AC-A4F9-E9E9D764A625}" type="slidenum">
              <a:rPr lang="en-CA" smtClean="0"/>
              <a:t>3</a:t>
            </a:fld>
            <a:endParaRPr lang="en-CA"/>
          </a:p>
        </p:txBody>
      </p:sp>
    </p:spTree>
    <p:extLst>
      <p:ext uri="{BB962C8B-B14F-4D97-AF65-F5344CB8AC3E}">
        <p14:creationId xmlns:p14="http://schemas.microsoft.com/office/powerpoint/2010/main" val="212767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5BD85D0-661F-4C31-B875-64933B7810A9}" type="slidenum">
              <a:rPr lang="en-AU" altLang="en-US" sz="1200">
                <a:latin typeface="Arial" panose="020B0604020202020204" pitchFamily="34" charset="0"/>
              </a:rPr>
              <a:pPr/>
              <a:t>47</a:t>
            </a:fld>
            <a:endParaRPr lang="en-AU" altLang="en-US" sz="12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CA" altLang="en-US"/>
              <a:t>MYERS:Stock-recruitment data are much like Hobbes’ view of primitive man: Nasty, brutish and short (outliers, bias, short time series)</a:t>
            </a:r>
          </a:p>
          <a:p>
            <a:pPr eaLnBrk="1" hangingPunct="1"/>
            <a:endParaRPr lang="en-US" altLang="en-US" b="1"/>
          </a:p>
          <a:p>
            <a:pPr eaLnBrk="1" hangingPunct="1"/>
            <a:endParaRPr lang="en-US" altLang="en-US" b="1"/>
          </a:p>
          <a:p>
            <a:pPr eaLnBrk="1" hangingPunct="1"/>
            <a:r>
              <a:rPr lang="en-US" altLang="en-US" b="1"/>
              <a:t>Productivity is the fundamental determinant of a fish population’s resilience to fishing</a:t>
            </a:r>
          </a:p>
          <a:p>
            <a:pPr eaLnBrk="1" hangingPunct="1"/>
            <a:r>
              <a:rPr lang="en-US" altLang="en-US" b="1"/>
              <a:t>Productivity determines important reference points for management</a:t>
            </a:r>
          </a:p>
          <a:p>
            <a:pPr eaLnBrk="1" hangingPunct="1"/>
            <a:r>
              <a:rPr lang="en-US" altLang="en-US" b="1"/>
              <a:t>Estimation of recruitment productivity parameters </a:t>
            </a:r>
            <a:r>
              <a:rPr lang="en-CA" altLang="en-US" b="1">
                <a:cs typeface="Arial" panose="020B0604020202020204" pitchFamily="34" charset="0"/>
              </a:rPr>
              <a:t>a principal concern in stock assessment</a:t>
            </a:r>
            <a:endParaRPr lang="en-US" altLang="en-US" b="1">
              <a:cs typeface="Arial" panose="020B0604020202020204" pitchFamily="34" charset="0"/>
            </a:endParaRPr>
          </a:p>
          <a:p>
            <a:pPr eaLnBrk="1" hangingPunct="1"/>
            <a:endParaRPr lang="en-US" altLang="en-US" b="1"/>
          </a:p>
        </p:txBody>
      </p:sp>
    </p:spTree>
    <p:extLst>
      <p:ext uri="{BB962C8B-B14F-4D97-AF65-F5344CB8AC3E}">
        <p14:creationId xmlns:p14="http://schemas.microsoft.com/office/powerpoint/2010/main" val="3159799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B8D3291-F89C-4E32-87DE-B393D9CBB0FD}" type="slidenum">
              <a:rPr lang="en-AU" altLang="en-US" sz="1200">
                <a:latin typeface="Arial" panose="020B0604020202020204" pitchFamily="34" charset="0"/>
              </a:rPr>
              <a:pPr/>
              <a:t>48</a:t>
            </a:fld>
            <a:endParaRPr lang="en-AU" altLang="en-US" sz="120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CA" altLang="en-US"/>
              <a:t>Mechanism for recruitment productivity</a:t>
            </a:r>
            <a:endParaRPr lang="en-AU" altLang="en-US"/>
          </a:p>
        </p:txBody>
      </p:sp>
    </p:spTree>
    <p:extLst>
      <p:ext uri="{BB962C8B-B14F-4D97-AF65-F5344CB8AC3E}">
        <p14:creationId xmlns:p14="http://schemas.microsoft.com/office/powerpoint/2010/main" val="1121104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80D8B1F-8B8E-4D81-B31A-25B5169A4372}" type="slidenum">
              <a:rPr lang="en-AU" altLang="en-US" sz="1200">
                <a:latin typeface="Arial" panose="020B0604020202020204" pitchFamily="34" charset="0"/>
              </a:rPr>
              <a:pPr/>
              <a:t>49</a:t>
            </a:fld>
            <a:endParaRPr lang="en-AU" altLang="en-US" sz="120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3881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E6540ABF-4EC2-49CD-9BEE-62CBD63C0021}" type="slidenum">
              <a:rPr lang="en-AU" altLang="en-US" sz="1200">
                <a:latin typeface="Arial" panose="020B0604020202020204" pitchFamily="34" charset="0"/>
              </a:rPr>
              <a:pPr/>
              <a:t>50</a:t>
            </a:fld>
            <a:endParaRPr lang="en-AU" altLang="en-US"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spcBef>
                <a:spcPct val="50000"/>
              </a:spcBef>
            </a:pPr>
            <a:r>
              <a:rPr lang="en-CA" altLang="en-US" b="1">
                <a:solidFill>
                  <a:srgbClr val="FF0000"/>
                </a:solidFill>
              </a:rPr>
              <a:t>Flat stock recruit relationships seem to be ubiquitous in fish populations (Myers database)</a:t>
            </a:r>
            <a:br>
              <a:rPr lang="en-CA" altLang="en-US" b="1">
                <a:solidFill>
                  <a:srgbClr val="FF0000"/>
                </a:solidFill>
              </a:rPr>
            </a:br>
            <a:r>
              <a:rPr lang="en-CA" altLang="en-US" b="1"/>
              <a:t>www.mscs.dal.ca/~myers/welcome.html</a:t>
            </a:r>
          </a:p>
          <a:p>
            <a:pPr eaLnBrk="1" hangingPunct="1">
              <a:spcBef>
                <a:spcPct val="50000"/>
              </a:spcBef>
            </a:pPr>
            <a:r>
              <a:rPr lang="en-CA" altLang="en-US" b="1"/>
              <a:t>JUVENILES</a:t>
            </a:r>
          </a:p>
          <a:p>
            <a:pPr eaLnBrk="1" hangingPunct="1"/>
            <a:endParaRPr lang="en-CA" altLang="en-US" b="1" i="1">
              <a:solidFill>
                <a:schemeClr val="accent2"/>
              </a:solidFill>
            </a:endParaRPr>
          </a:p>
          <a:p>
            <a:pPr eaLnBrk="1" hangingPunct="1"/>
            <a:endParaRPr lang="en-CA" altLang="en-US" b="1" i="1">
              <a:solidFill>
                <a:schemeClr val="accent2"/>
              </a:solidFill>
            </a:endParaRPr>
          </a:p>
          <a:p>
            <a:pPr eaLnBrk="1" hangingPunct="1"/>
            <a:r>
              <a:rPr lang="en-CA" altLang="en-US" b="1" i="1">
                <a:solidFill>
                  <a:schemeClr val="accent2"/>
                </a:solidFill>
              </a:rPr>
              <a:t>1. M</a:t>
            </a:r>
            <a:r>
              <a:rPr lang="en-CA" altLang="en-US" b="1">
                <a:solidFill>
                  <a:schemeClr val="accent2"/>
                </a:solidFill>
              </a:rPr>
              <a:t> = </a:t>
            </a:r>
            <a:r>
              <a:rPr lang="en-CA" altLang="en-US" b="1" i="1">
                <a:solidFill>
                  <a:schemeClr val="accent2"/>
                </a:solidFill>
              </a:rPr>
              <a:t>M</a:t>
            </a:r>
            <a:r>
              <a:rPr lang="en-CA" altLang="en-US" b="1">
                <a:solidFill>
                  <a:schemeClr val="accent2"/>
                </a:solidFill>
              </a:rPr>
              <a:t>0 + </a:t>
            </a:r>
            <a:r>
              <a:rPr lang="en-CA" altLang="en-US" b="1" i="1">
                <a:solidFill>
                  <a:schemeClr val="accent2"/>
                </a:solidFill>
              </a:rPr>
              <a:t>M</a:t>
            </a:r>
            <a:r>
              <a:rPr lang="en-CA" altLang="en-US" b="1">
                <a:solidFill>
                  <a:schemeClr val="accent2"/>
                </a:solidFill>
              </a:rPr>
              <a:t>1N</a:t>
            </a:r>
          </a:p>
          <a:p>
            <a:pPr eaLnBrk="1" hangingPunct="1"/>
            <a:r>
              <a:rPr lang="en-CA" altLang="en-US" b="1" i="1">
                <a:solidFill>
                  <a:schemeClr val="accent2"/>
                </a:solidFill>
              </a:rPr>
              <a:t>2</a:t>
            </a:r>
            <a:r>
              <a:rPr lang="en-CA" altLang="en-US" b="1">
                <a:solidFill>
                  <a:schemeClr val="accent2"/>
                </a:solidFill>
              </a:rPr>
              <a:t>. d</a:t>
            </a:r>
            <a:r>
              <a:rPr lang="en-CA" altLang="en-US" b="1" i="1">
                <a:solidFill>
                  <a:schemeClr val="accent2"/>
                </a:solidFill>
              </a:rPr>
              <a:t>N</a:t>
            </a:r>
            <a:r>
              <a:rPr lang="en-CA" altLang="en-US" b="1">
                <a:solidFill>
                  <a:schemeClr val="accent2"/>
                </a:solidFill>
              </a:rPr>
              <a:t>/d</a:t>
            </a:r>
            <a:r>
              <a:rPr lang="en-CA" altLang="en-US" b="1" i="1">
                <a:solidFill>
                  <a:schemeClr val="accent2"/>
                </a:solidFill>
              </a:rPr>
              <a:t>t</a:t>
            </a:r>
            <a:r>
              <a:rPr lang="en-CA" altLang="en-US" b="1">
                <a:solidFill>
                  <a:schemeClr val="accent2"/>
                </a:solidFill>
              </a:rPr>
              <a:t> = -</a:t>
            </a:r>
            <a:r>
              <a:rPr lang="en-CA" altLang="en-US" b="1" i="1">
                <a:solidFill>
                  <a:schemeClr val="accent2"/>
                </a:solidFill>
              </a:rPr>
              <a:t>MNt = (M</a:t>
            </a:r>
            <a:r>
              <a:rPr lang="en-CA" altLang="en-US" b="1">
                <a:solidFill>
                  <a:schemeClr val="accent2"/>
                </a:solidFill>
              </a:rPr>
              <a:t>0 + </a:t>
            </a:r>
            <a:r>
              <a:rPr lang="en-CA" altLang="en-US" b="1" i="1">
                <a:solidFill>
                  <a:schemeClr val="accent2"/>
                </a:solidFill>
              </a:rPr>
              <a:t>M</a:t>
            </a:r>
            <a:r>
              <a:rPr lang="en-CA" altLang="en-US" b="1">
                <a:solidFill>
                  <a:schemeClr val="accent2"/>
                </a:solidFill>
              </a:rPr>
              <a:t>1</a:t>
            </a:r>
            <a:r>
              <a:rPr lang="en-CA" altLang="en-US" b="1" i="1">
                <a:solidFill>
                  <a:schemeClr val="accent2"/>
                </a:solidFill>
              </a:rPr>
              <a:t>Nt</a:t>
            </a:r>
            <a:r>
              <a:rPr lang="en-CA" altLang="en-US" b="1">
                <a:solidFill>
                  <a:schemeClr val="accent2"/>
                </a:solidFill>
              </a:rPr>
              <a:t>)</a:t>
            </a:r>
            <a:r>
              <a:rPr lang="en-CA" altLang="en-US" b="1" i="1">
                <a:solidFill>
                  <a:schemeClr val="accent2"/>
                </a:solidFill>
              </a:rPr>
              <a:t>Nt</a:t>
            </a:r>
          </a:p>
          <a:p>
            <a:pPr eaLnBrk="1" hangingPunct="1"/>
            <a:r>
              <a:rPr lang="en-CA" altLang="en-US" b="1" i="1">
                <a:solidFill>
                  <a:schemeClr val="accent2"/>
                </a:solidFill>
              </a:rPr>
              <a:t>3. </a:t>
            </a:r>
            <a:r>
              <a:rPr lang="en-CA" altLang="en-US" b="1">
                <a:solidFill>
                  <a:schemeClr val="accent2"/>
                </a:solidFill>
              </a:rPr>
              <a:t>Integrate </a:t>
            </a:r>
            <a:r>
              <a:rPr lang="en-CA" altLang="en-US" b="1" i="1">
                <a:solidFill>
                  <a:schemeClr val="accent2"/>
                </a:solidFill>
              </a:rPr>
              <a:t>2</a:t>
            </a:r>
            <a:r>
              <a:rPr lang="en-CA" altLang="en-US" b="1">
                <a:solidFill>
                  <a:schemeClr val="accent2"/>
                </a:solidFill>
              </a:rPr>
              <a:t> to get</a:t>
            </a:r>
            <a:r>
              <a:rPr lang="en-CA" altLang="en-US" b="1" i="1">
                <a:solidFill>
                  <a:schemeClr val="accent2"/>
                </a:solidFill>
              </a:rPr>
              <a:t> Nt+1</a:t>
            </a:r>
          </a:p>
          <a:p>
            <a:pPr eaLnBrk="1" hangingPunct="1"/>
            <a:r>
              <a:rPr lang="en-CA" altLang="en-US" b="1" i="1">
                <a:solidFill>
                  <a:schemeClr val="accent2"/>
                </a:solidFill>
              </a:rPr>
              <a:t>4. </a:t>
            </a:r>
            <a:r>
              <a:rPr lang="en-CA" altLang="en-US" b="1">
                <a:solidFill>
                  <a:schemeClr val="accent2"/>
                </a:solidFill>
              </a:rPr>
              <a:t>Gives equation of Beverton-Holt form</a:t>
            </a:r>
          </a:p>
          <a:p>
            <a:pPr eaLnBrk="1" hangingPunct="1"/>
            <a:endParaRPr lang="en-US" altLang="en-US" b="1" i="1">
              <a:solidFill>
                <a:schemeClr val="accent2"/>
              </a:solidFill>
            </a:endParaRPr>
          </a:p>
        </p:txBody>
      </p:sp>
    </p:spTree>
    <p:extLst>
      <p:ext uri="{BB962C8B-B14F-4D97-AF65-F5344CB8AC3E}">
        <p14:creationId xmlns:p14="http://schemas.microsoft.com/office/powerpoint/2010/main" val="350032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51</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1275771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DA68EF54-AE41-4E34-84FA-E75CD9571F5C}" type="slidenum">
              <a:rPr lang="en-AU" altLang="en-US" sz="1200">
                <a:latin typeface="Arial" panose="020B0604020202020204" pitchFamily="34" charset="0"/>
              </a:rPr>
              <a:pPr/>
              <a:t>52</a:t>
            </a:fld>
            <a:endParaRPr lang="en-AU" altLang="en-US"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buFontTx/>
              <a:buChar char="•"/>
            </a:pPr>
            <a:r>
              <a:rPr lang="en-CA" altLang="en-US">
                <a:cs typeface="Arial" panose="020B0604020202020204" pitchFamily="34" charset="0"/>
              </a:rPr>
              <a:t>Assume compensatory relationship between stock size and juvenile survival</a:t>
            </a:r>
          </a:p>
          <a:p>
            <a:pPr eaLnBrk="1" hangingPunct="1">
              <a:buFontTx/>
              <a:buChar char="•"/>
            </a:pPr>
            <a:r>
              <a:rPr lang="en-CA" altLang="en-US">
                <a:cs typeface="Arial" panose="020B0604020202020204" pitchFamily="34" charset="0"/>
              </a:rPr>
              <a:t>Alpha maximum juvenile survival rate</a:t>
            </a:r>
          </a:p>
          <a:p>
            <a:pPr eaLnBrk="1" hangingPunct="1">
              <a:buFontTx/>
              <a:buChar char="•"/>
            </a:pPr>
            <a:r>
              <a:rPr lang="en-CA" altLang="en-US">
                <a:cs typeface="Arial" panose="020B0604020202020204" pitchFamily="34" charset="0"/>
              </a:rPr>
              <a:t>Biologically meaningful – emerges from risk-sensitive foraging behaviour of juvenile fish at different densities</a:t>
            </a:r>
          </a:p>
          <a:p>
            <a:pPr eaLnBrk="1" hangingPunct="1">
              <a:buFontTx/>
              <a:buChar char="•"/>
            </a:pPr>
            <a:r>
              <a:rPr lang="en-CA" altLang="en-US">
                <a:cs typeface="Arial" panose="020B0604020202020204" pitchFamily="34" charset="0"/>
              </a:rPr>
              <a:t>More resources available at lower density</a:t>
            </a:r>
          </a:p>
          <a:p>
            <a:pPr eaLnBrk="1" hangingPunct="1">
              <a:buFontTx/>
              <a:buChar char="•"/>
            </a:pPr>
            <a:r>
              <a:rPr lang="en-CA" altLang="en-US">
                <a:cs typeface="Arial" panose="020B0604020202020204" pitchFamily="34" charset="0"/>
              </a:rPr>
              <a:t>Alpha not comparable among species</a:t>
            </a:r>
          </a:p>
          <a:p>
            <a:pPr eaLnBrk="1" hangingPunct="1">
              <a:buFontTx/>
              <a:buChar char="•"/>
            </a:pPr>
            <a:r>
              <a:rPr lang="en-CA" altLang="en-US">
                <a:cs typeface="Arial" panose="020B0604020202020204" pitchFamily="34" charset="0"/>
              </a:rPr>
              <a:t>Usually standardised to CR or Steepness</a:t>
            </a:r>
          </a:p>
          <a:p>
            <a:pPr eaLnBrk="1" hangingPunct="1">
              <a:buFontTx/>
              <a:buChar char="•"/>
            </a:pPr>
            <a:r>
              <a:rPr lang="en-CA" altLang="en-US">
                <a:cs typeface="Arial" panose="020B0604020202020204" pitchFamily="34" charset="0"/>
              </a:rPr>
              <a:t>Compensation ratio represents maximum possible improvement in juvenile survival as stock size is reduced by fishing</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ALPHA and CR commonly stated as the principal determinant of sustainable harvest rate</a:t>
            </a:r>
          </a:p>
          <a:p>
            <a:pPr eaLnBrk="1" hangingPunct="1">
              <a:buFontTx/>
              <a:buChar char="•"/>
            </a:pPr>
            <a:endParaRPr lang="en-CA" altLang="en-US">
              <a:cs typeface="Arial" panose="020B0604020202020204" pitchFamily="34" charset="0"/>
            </a:endParaRPr>
          </a:p>
          <a:p>
            <a:pPr eaLnBrk="1" hangingPunct="1">
              <a:buFontTx/>
              <a:buChar char="•"/>
            </a:pPr>
            <a:r>
              <a:rPr lang="en-CA" altLang="en-US">
                <a:cs typeface="Arial" panose="020B0604020202020204" pitchFamily="34" charset="0"/>
              </a:rPr>
              <a:t>In this thesis I quantify the relative effects of CR and other parameters on Umsy</a:t>
            </a: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endParaRPr lang="en-CA" altLang="en-US">
              <a:cs typeface="Arial" panose="020B0604020202020204" pitchFamily="34" charset="0"/>
            </a:endParaRPr>
          </a:p>
          <a:p>
            <a:pPr eaLnBrk="1" hangingPunct="1"/>
            <a:r>
              <a:rPr lang="en-AU" altLang="en-US"/>
              <a:t>Goodyear, C.P. 1977. Assessing the impact of power plant mortality on the compensatory reserve of fish populations. </a:t>
            </a:r>
            <a:r>
              <a:rPr lang="en-AU" altLang="en-US" i="1"/>
              <a:t>In: Proceedings of the Conference on Assessing the Effects of Power Plant Induced Mortality on Fish Populations</a:t>
            </a:r>
            <a:r>
              <a:rPr lang="en-AU" altLang="en-US"/>
              <a:t>, Gatlinburg, Tennessee, 3–6 May 1997. Pergamon Press, New York. pp. 186–195.</a:t>
            </a:r>
          </a:p>
          <a:p>
            <a:pPr eaLnBrk="1" hangingPunct="1"/>
            <a:endParaRPr lang="en-AU" altLang="en-US"/>
          </a:p>
          <a:p>
            <a:pPr eaLnBrk="1" hangingPunct="1"/>
            <a:r>
              <a:rPr lang="el-GR" altLang="en-US">
                <a:cs typeface="Arial" panose="020B0604020202020204" pitchFamily="34" charset="0"/>
              </a:rPr>
              <a:t>α</a:t>
            </a:r>
            <a:r>
              <a:rPr lang="en-CA" altLang="en-US">
                <a:cs typeface="Arial" panose="020B0604020202020204" pitchFamily="34" charset="0"/>
              </a:rPr>
              <a:t> = recruit survival rate at very low stock size</a:t>
            </a:r>
          </a:p>
          <a:p>
            <a:pPr eaLnBrk="1" hangingPunct="1"/>
            <a:r>
              <a:rPr lang="el-GR" altLang="en-US">
                <a:cs typeface="Arial" panose="020B0604020202020204" pitchFamily="34" charset="0"/>
              </a:rPr>
              <a:t>β</a:t>
            </a:r>
            <a:r>
              <a:rPr lang="en-CA" altLang="en-US">
                <a:cs typeface="Arial" panose="020B0604020202020204" pitchFamily="34" charset="0"/>
              </a:rPr>
              <a:t> = 1/maximum recruits as E →∞</a:t>
            </a:r>
          </a:p>
          <a:p>
            <a:pPr eaLnBrk="1" hangingPunct="1"/>
            <a:endParaRPr lang="en-CA" altLang="en-US"/>
          </a:p>
        </p:txBody>
      </p:sp>
    </p:spTree>
    <p:extLst>
      <p:ext uri="{BB962C8B-B14F-4D97-AF65-F5344CB8AC3E}">
        <p14:creationId xmlns:p14="http://schemas.microsoft.com/office/powerpoint/2010/main" val="342136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FB417EB1-3D12-452A-B7BF-09EF620B8816}"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539217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95EF112F-C7CC-4480-8FD5-5BF18F7778C3}"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48833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DC9FC51-B7A9-487A-AA2F-19405CD1E313}"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17493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p:cNvSpPr>
            <a:spLocks noGrp="1"/>
          </p:cNvSpPr>
          <p:nvPr>
            <p:ph type="sldNum" sz="quarter" idx="12"/>
          </p:nvPr>
        </p:nvSpPr>
        <p:spPr>
          <a:xfrm>
            <a:off x="9182792" y="6311900"/>
            <a:ext cx="2743200" cy="365125"/>
          </a:xfrm>
        </p:spPr>
        <p:txBody>
          <a:bodyPr/>
          <a:lstStyle>
            <a:lvl1pPr algn="r">
              <a:defRPr/>
            </a:lvl1pPr>
          </a:lstStyle>
          <a:p>
            <a:fld id="{EEDFA2F9-C25F-4A63-B46B-7B5C200A39D1}" type="slidenum">
              <a:rPr lang="en-CA" smtClean="0"/>
              <a:pPr/>
              <a:t>‹#›</a:t>
            </a:fld>
            <a:endParaRPr lang="en-CA"/>
          </a:p>
        </p:txBody>
      </p:sp>
    </p:spTree>
    <p:extLst>
      <p:ext uri="{BB962C8B-B14F-4D97-AF65-F5344CB8AC3E}">
        <p14:creationId xmlns:p14="http://schemas.microsoft.com/office/powerpoint/2010/main" val="3006926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9CF441-4596-4875-BEC1-EBF733220A0B}" type="datetime1">
              <a:rPr lang="en-CA" smtClean="0"/>
              <a:t>2022-11-15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EDFA2F9-C25F-4A63-B46B-7B5C200A39D1}" type="slidenum">
              <a:rPr lang="en-CA" smtClean="0"/>
              <a:t>‹#›</a:t>
            </a:fld>
            <a:endParaRPr lang="en-CA"/>
          </a:p>
        </p:txBody>
      </p:sp>
      <p:pic>
        <p:nvPicPr>
          <p:cNvPr id="8"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51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C87611D-D6A0-40D5-AB33-66C783A2A90A}"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pic>
        <p:nvPicPr>
          <p:cNvPr id="9"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7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98F25408-DDF4-4AF8-8D2D-FD7E5EF316B2}" type="datetime1">
              <a:rPr lang="en-CA" smtClean="0"/>
              <a:t>2022-11-15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EDFA2F9-C25F-4A63-B46B-7B5C200A39D1}" type="slidenum">
              <a:rPr lang="en-CA" smtClean="0"/>
              <a:t>‹#›</a:t>
            </a:fld>
            <a:endParaRPr lang="en-CA"/>
          </a:p>
        </p:txBody>
      </p:sp>
      <p:pic>
        <p:nvPicPr>
          <p:cNvPr id="11" name="Picture 10" descr="Image result for fisheries and oceans canada"/>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0" y="6535498"/>
            <a:ext cx="3048000" cy="32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BFD9AB7-84A9-4333-8A80-D938A83DE9BA}" type="datetime1">
              <a:rPr lang="en-CA" smtClean="0"/>
              <a:t>2022-11-15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232634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309629-7423-421E-B157-2AE2D613A94A}" type="datetime1">
              <a:rPr lang="en-CA" smtClean="0"/>
              <a:t>2022-11-15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45966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2EFF7D-0B0A-43F1-97DB-05D283964350}"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315112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6F4B4F-B21E-470A-9AFA-E25E72F0DDD9}" type="datetime1">
              <a:rPr lang="en-CA" smtClean="0"/>
              <a:t>2022-11-15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EDFA2F9-C25F-4A63-B46B-7B5C200A39D1}" type="slidenum">
              <a:rPr lang="en-CA" smtClean="0"/>
              <a:t>‹#›</a:t>
            </a:fld>
            <a:endParaRPr lang="en-CA"/>
          </a:p>
        </p:txBody>
      </p:sp>
    </p:spTree>
    <p:extLst>
      <p:ext uri="{BB962C8B-B14F-4D97-AF65-F5344CB8AC3E}">
        <p14:creationId xmlns:p14="http://schemas.microsoft.com/office/powerpoint/2010/main" val="15042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8F261-8CD6-49FD-963A-2F1C91CADB4C}" type="datetime1">
              <a:rPr lang="en-CA" smtClean="0"/>
              <a:t>2022-11-15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FA2F9-C25F-4A63-B46B-7B5C200A39D1}" type="slidenum">
              <a:rPr lang="en-CA" smtClean="0"/>
              <a:t>‹#›</a:t>
            </a:fld>
            <a:endParaRPr lang="en-CA"/>
          </a:p>
        </p:txBody>
      </p:sp>
    </p:spTree>
    <p:extLst>
      <p:ext uri="{BB962C8B-B14F-4D97-AF65-F5344CB8AC3E}">
        <p14:creationId xmlns:p14="http://schemas.microsoft.com/office/powerpoint/2010/main" val="36921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github.com/TESA-workshops/Ref-Pt-10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dfo-mpo.gc.ca/reports-rapports/regs/sff-cpd/precaution-back-fiche-eng.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ative-land.c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ESA-workshops/LR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c.europa.eu/oceans-and-fisheries/policy/common-fisheries-policy-cfp_e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0.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github.com/TESA-workshops/Ref-Pt-101" TargetMode="Externa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0.png"/><Relationship Id="rId7"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wmf"/><Relationship Id="rId5" Type="http://schemas.openxmlformats.org/officeDocument/2006/relationships/oleObject" Target="../embeddings/oleObject1.bin"/><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s://doi.org/10.1139/F10-077" TargetMode="External"/><Relationship Id="rId7" Type="http://schemas.openxmlformats.org/officeDocument/2006/relationships/image" Target="../media/image551.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4.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8.png"/><Relationship Id="rId15" Type="http://schemas.openxmlformats.org/officeDocument/2006/relationships/image" Target="../media/image63.png"/><Relationship Id="rId10" Type="http://schemas.openxmlformats.org/officeDocument/2006/relationships/image" Target="../media/image57.png"/><Relationship Id="rId19" Type="http://schemas.openxmlformats.org/officeDocument/2006/relationships/image" Target="../media/image67.png"/><Relationship Id="rId4" Type="http://schemas.openxmlformats.org/officeDocument/2006/relationships/hyperlink" Target="https://doi.org/10.1111/faf.12534" TargetMode="External"/><Relationship Id="rId9" Type="http://schemas.openxmlformats.org/officeDocument/2006/relationships/image" Target="../media/image53.png"/><Relationship Id="rId1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139/f07-156"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hyperlink" Target="https://doi.org/10.1139/f96-069" TargetMode="External"/><Relationship Id="rId4" Type="http://schemas.openxmlformats.org/officeDocument/2006/relationships/hyperlink" Target="https://doi.org/10.1139/F08-055"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630.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68.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pnas.org/doi/epdf/10.1073/pnas.2100695118"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1.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01.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3" Type="http://schemas.openxmlformats.org/officeDocument/2006/relationships/image" Target="../media/image1001.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780.png"/></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6.png"/><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6.png"/><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6.png"/><Relationship Id="rId4" Type="http://schemas.openxmlformats.org/officeDocument/2006/relationships/image" Target="../media/image125.png"/></Relationships>
</file>

<file path=ppt/slides/_rels/slide94.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90.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350.png"/><Relationship Id="rId4" Type="http://schemas.openxmlformats.org/officeDocument/2006/relationships/image" Target="../media/image1340.png"/><Relationship Id="rId9" Type="http://schemas.openxmlformats.org/officeDocument/2006/relationships/image" Target="../media/image940.png"/></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70.png"/><Relationship Id="rId1" Type="http://schemas.openxmlformats.org/officeDocument/2006/relationships/slideLayout" Target="../slideLayouts/slideLayout2.xml"/><Relationship Id="rId11" Type="http://schemas.openxmlformats.org/officeDocument/2006/relationships/image" Target="../media/image960.png"/><Relationship Id="rId10" Type="http://schemas.openxmlformats.org/officeDocument/2006/relationships/image" Target="../media/image950.png"/><Relationship Id="rId4" Type="http://schemas.openxmlformats.org/officeDocument/2006/relationships/image" Target="../media/image135.png"/><Relationship Id="rId9" Type="http://schemas.openxmlformats.org/officeDocument/2006/relationships/image" Target="../media/image9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98289"/>
          </a:xfrm>
        </p:spPr>
        <p:txBody>
          <a:bodyPr/>
          <a:lstStyle/>
          <a:p>
            <a:r>
              <a:rPr lang="en-US" dirty="0"/>
              <a:t>Reference Points 101</a:t>
            </a:r>
            <a:endParaRPr lang="en-CA" dirty="0"/>
          </a:p>
        </p:txBody>
      </p:sp>
      <p:sp>
        <p:nvSpPr>
          <p:cNvPr id="3" name="Subtitle 2"/>
          <p:cNvSpPr>
            <a:spLocks noGrp="1"/>
          </p:cNvSpPr>
          <p:nvPr>
            <p:ph type="subTitle" idx="1"/>
          </p:nvPr>
        </p:nvSpPr>
        <p:spPr>
          <a:xfrm>
            <a:off x="1524000" y="2866747"/>
            <a:ext cx="9144000" cy="1655762"/>
          </a:xfrm>
        </p:spPr>
        <p:txBody>
          <a:bodyPr>
            <a:normAutofit lnSpcReduction="10000"/>
          </a:bodyPr>
          <a:lstStyle/>
          <a:p>
            <a:r>
              <a:rPr lang="en-US" dirty="0"/>
              <a:t>Robyn Forrest and Tim Barrett</a:t>
            </a:r>
          </a:p>
          <a:p>
            <a:r>
              <a:rPr lang="en-US" dirty="0"/>
              <a:t>Nov 15 and 22, 2022</a:t>
            </a:r>
          </a:p>
          <a:p>
            <a:endParaRPr lang="en-US" dirty="0"/>
          </a:p>
          <a:p>
            <a:r>
              <a:rPr lang="en-US" b="1" dirty="0"/>
              <a:t>Technical Expertise in Stock Assessment (TESA) Webinar</a:t>
            </a:r>
            <a:endParaRPr lang="en-CA" b="1" dirty="0"/>
          </a:p>
        </p:txBody>
      </p:sp>
      <p:pic>
        <p:nvPicPr>
          <p:cNvPr id="4" name="Picture 10" descr="Image result for fisheries and oceans canada"/>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426" y="5878285"/>
            <a:ext cx="7231147" cy="76510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EEDFA2F9-C25F-4A63-B46B-7B5C200A39D1}" type="slidenum">
              <a:rPr lang="en-CA" smtClean="0"/>
              <a:t>1</a:t>
            </a:fld>
            <a:endParaRPr lang="en-CA"/>
          </a:p>
        </p:txBody>
      </p:sp>
    </p:spTree>
    <p:extLst>
      <p:ext uri="{BB962C8B-B14F-4D97-AF65-F5344CB8AC3E}">
        <p14:creationId xmlns:p14="http://schemas.microsoft.com/office/powerpoint/2010/main" val="311906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0" y="217370"/>
            <a:ext cx="10515600" cy="1325563"/>
          </a:xfrm>
        </p:spPr>
        <p:txBody>
          <a:bodyPr/>
          <a:lstStyle/>
          <a:p>
            <a:r>
              <a:rPr lang="en-US" dirty="0"/>
              <a:t>What are reference points?</a:t>
            </a:r>
          </a:p>
        </p:txBody>
      </p:sp>
      <p:pic>
        <p:nvPicPr>
          <p:cNvPr id="4" name="Picture 3"/>
          <p:cNvPicPr>
            <a:picLocks noChangeAspect="1"/>
          </p:cNvPicPr>
          <p:nvPr/>
        </p:nvPicPr>
        <p:blipFill>
          <a:blip r:embed="rId2"/>
          <a:stretch>
            <a:fillRect/>
          </a:stretch>
        </p:blipFill>
        <p:spPr>
          <a:xfrm>
            <a:off x="7749914" y="880152"/>
            <a:ext cx="4388136" cy="5850848"/>
          </a:xfrm>
          <a:prstGeom prst="rect">
            <a:avLst/>
          </a:prstGeom>
        </p:spPr>
      </p:pic>
      <p:sp>
        <p:nvSpPr>
          <p:cNvPr id="7" name="Rectangle 6"/>
          <p:cNvSpPr/>
          <p:nvPr/>
        </p:nvSpPr>
        <p:spPr>
          <a:xfrm>
            <a:off x="440960" y="1717621"/>
            <a:ext cx="7108745" cy="3108543"/>
          </a:xfrm>
          <a:prstGeom prst="rect">
            <a:avLst/>
          </a:prstGeom>
          <a:ln>
            <a:solidFill>
              <a:schemeClr val="tx2"/>
            </a:solidFill>
          </a:ln>
        </p:spPr>
        <p:txBody>
          <a:bodyPr wrap="square">
            <a:spAutoFit/>
          </a:bodyPr>
          <a:lstStyle/>
          <a:p>
            <a:r>
              <a:rPr lang="en-US" sz="2800" dirty="0">
                <a:solidFill>
                  <a:schemeClr val="tx2"/>
                </a:solidFill>
              </a:rPr>
              <a:t>“Fisheries management is a decision making process which includes </a:t>
            </a:r>
            <a:r>
              <a:rPr lang="en-US" sz="2800" b="1" dirty="0">
                <a:solidFill>
                  <a:schemeClr val="tx2"/>
                </a:solidFill>
              </a:rPr>
              <a:t>uncertainties</a:t>
            </a:r>
            <a:r>
              <a:rPr lang="en-US" sz="2800" dirty="0">
                <a:solidFill>
                  <a:schemeClr val="tx2"/>
                </a:solidFill>
              </a:rPr>
              <a:t>. When providing advice to fisheries managers, it is not sufficient to merely describe the uncertainties but we should also predict the </a:t>
            </a:r>
            <a:r>
              <a:rPr lang="en-US" sz="2800" b="1" dirty="0">
                <a:solidFill>
                  <a:schemeClr val="tx2"/>
                </a:solidFill>
              </a:rPr>
              <a:t>consequences of the possible management measures</a:t>
            </a:r>
            <a:r>
              <a:rPr lang="en-US" sz="2800" dirty="0">
                <a:solidFill>
                  <a:schemeClr val="tx2"/>
                </a:solidFill>
              </a:rPr>
              <a:t>; this involves the concept of risk.”</a:t>
            </a:r>
          </a:p>
        </p:txBody>
      </p:sp>
      <p:sp>
        <p:nvSpPr>
          <p:cNvPr id="8" name="Rectangle 7"/>
          <p:cNvSpPr/>
          <p:nvPr/>
        </p:nvSpPr>
        <p:spPr>
          <a:xfrm>
            <a:off x="440959" y="5063105"/>
            <a:ext cx="7108745" cy="1384995"/>
          </a:xfrm>
          <a:prstGeom prst="rect">
            <a:avLst/>
          </a:prstGeom>
        </p:spPr>
        <p:txBody>
          <a:bodyPr wrap="square">
            <a:spAutoFit/>
          </a:bodyPr>
          <a:lstStyle/>
          <a:p>
            <a:pPr marL="271463" indent="-271463">
              <a:buFont typeface="Arial" panose="020B0604020202020204" pitchFamily="34" charset="0"/>
              <a:buChar char="•"/>
              <a:tabLst>
                <a:tab pos="271463" algn="l"/>
              </a:tabLst>
            </a:pPr>
            <a:r>
              <a:rPr lang="en-US" sz="2800" dirty="0"/>
              <a:t>Reference points are components of objectives for the fishery, against which consequences are evaluated. </a:t>
            </a:r>
          </a:p>
        </p:txBody>
      </p:sp>
      <p:sp>
        <p:nvSpPr>
          <p:cNvPr id="3" name="Slide Number Placeholder 2"/>
          <p:cNvSpPr>
            <a:spLocks noGrp="1"/>
          </p:cNvSpPr>
          <p:nvPr>
            <p:ph type="sldNum" sz="quarter" idx="12"/>
          </p:nvPr>
        </p:nvSpPr>
        <p:spPr/>
        <p:txBody>
          <a:bodyPr/>
          <a:lstStyle/>
          <a:p>
            <a:fld id="{EEDFA2F9-C25F-4A63-B46B-7B5C200A39D1}" type="slidenum">
              <a:rPr lang="en-CA" smtClean="0"/>
              <a:t>10</a:t>
            </a:fld>
            <a:endParaRPr lang="en-CA"/>
          </a:p>
        </p:txBody>
      </p:sp>
    </p:spTree>
    <p:extLst>
      <p:ext uri="{BB962C8B-B14F-4D97-AF65-F5344CB8AC3E}">
        <p14:creationId xmlns:p14="http://schemas.microsoft.com/office/powerpoint/2010/main" val="4589374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1014364" cy="3955743"/>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r>
                      <a:rPr lang="en-US" b="0" i="0" smtClean="0">
                        <a:latin typeface="Cambria Math" panose="02040503050406030204" pitchFamily="18" charset="0"/>
                      </a:rPr>
                      <m:t>=</m:t>
                    </m:r>
                    <m:f>
                      <m:fPr>
                        <m:ctrlPr>
                          <a:rPr lang="en-CA" i="1" smtClean="0">
                            <a:latin typeface="Cambria Math" panose="02040503050406030204" pitchFamily="18" charset="0"/>
                          </a:rPr>
                        </m:ctrlPr>
                      </m:fPr>
                      <m:num>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num>
                      <m:den>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den>
                    </m:f>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𝐹</m:t>
                        </m:r>
                      </m:sub>
                    </m:sSub>
                  </m:oMath>
                </a14:m>
                <a:r>
                  <a:rPr lang="en-CA" dirty="0"/>
                  <a:t> = SSB-per-recruit when fishing at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 </m:t>
                    </m:r>
                  </m:oMath>
                </a14:m>
                <a:endParaRPr lang="en-CA" dirty="0"/>
              </a:p>
              <a:p>
                <a:pPr lvl="1"/>
                <a14:m>
                  <m:oMath xmlns:m="http://schemas.openxmlformats.org/officeDocument/2006/math">
                    <m:sSub>
                      <m:sSubPr>
                        <m:ctrlPr>
                          <a:rPr lang="en-CA" i="1" smtClean="0">
                            <a:latin typeface="Cambria Math" panose="02040503050406030204" pitchFamily="18" charset="0"/>
                          </a:rPr>
                        </m:ctrlPr>
                      </m:sSubPr>
                      <m:e>
                        <m:r>
                          <m:rPr>
                            <m:sty m:val="p"/>
                          </m:rPr>
                          <a:rPr lang="el-GR" i="1" smtClean="0">
                            <a:latin typeface="Cambria Math" panose="02040503050406030204" pitchFamily="18" charset="0"/>
                          </a:rPr>
                          <m:t>φ</m:t>
                        </m:r>
                      </m:e>
                      <m:sub>
                        <m:r>
                          <a:rPr lang="en-US" b="0" i="1" smtClean="0">
                            <a:latin typeface="Cambria Math" panose="02040503050406030204" pitchFamily="18" charset="0"/>
                          </a:rPr>
                          <m:t>𝐸</m:t>
                        </m:r>
                        <m:r>
                          <a:rPr lang="en-US" b="0" i="1" smtClean="0">
                            <a:latin typeface="Cambria Math" panose="02040503050406030204" pitchFamily="18" charset="0"/>
                          </a:rPr>
                          <m:t>0</m:t>
                        </m:r>
                      </m:sub>
                    </m:sSub>
                  </m:oMath>
                </a14:m>
                <a:r>
                  <a:rPr lang="en-CA" dirty="0"/>
                  <a:t> = unfished SSB-per-recruit (i.e.,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𝐹</m:t>
                    </m:r>
                    <m:r>
                      <a:rPr lang="en-US" b="0" i="1" smtClean="0">
                        <a:latin typeface="Cambria Math" panose="02040503050406030204" pitchFamily="18" charset="0"/>
                      </a:rPr>
                      <m:t>=0</m:t>
                    </m:r>
                  </m:oMath>
                </a14:m>
                <a:r>
                  <a:rPr lang="en-US" b="0" dirty="0"/>
                  <a:t>)</a:t>
                </a:r>
              </a:p>
              <a:p>
                <a:r>
                  <a:rPr lang="en-US" dirty="0"/>
                  <a:t>SPR does </a:t>
                </a:r>
                <a:r>
                  <a:rPr lang="en-US" u="sng" dirty="0"/>
                  <a:t>not</a:t>
                </a:r>
                <a:r>
                  <a:rPr lang="en-US" dirty="0"/>
                  <a:t> stand for </a:t>
                </a:r>
                <a:r>
                  <a:rPr lang="en-US" dirty="0" err="1"/>
                  <a:t>Spawners</a:t>
                </a:r>
                <a:r>
                  <a:rPr lang="en-US" dirty="0"/>
                  <a:t> per Recruit! SPR is a ratio of ratios (i.e., Fished </a:t>
                </a:r>
                <a:r>
                  <a:rPr lang="en-US" dirty="0" err="1"/>
                  <a:t>Spawners</a:t>
                </a:r>
                <a:r>
                  <a:rPr lang="en-US" dirty="0"/>
                  <a:t> per Recruit divided by Unfished </a:t>
                </a:r>
                <a:r>
                  <a:rPr lang="en-US" dirty="0" err="1"/>
                  <a:t>Spawners</a:t>
                </a:r>
                <a:r>
                  <a:rPr lang="en-US" dirty="0"/>
                  <a:t> per Recruit) </a:t>
                </a:r>
              </a:p>
              <a:p>
                <a:r>
                  <a:rPr lang="en-US" dirty="0"/>
                  <a:t>SPR represents the </a:t>
                </a:r>
                <a:r>
                  <a:rPr lang="en-CA" dirty="0"/>
                  <a:t>SSB-per-recruit </a:t>
                </a:r>
                <a:r>
                  <a:rPr lang="en-US" dirty="0"/>
                  <a:t>under a given fishing mortality compared to SSB in the unfished population</a:t>
                </a:r>
              </a:p>
              <a:p>
                <a:r>
                  <a:rPr lang="en-US" dirty="0"/>
                  <a:t>Reference points based on SPR are independent of the SRR and are common proxies for </a:t>
                </a:r>
                <a14:m>
                  <m:oMath xmlns:m="http://schemas.openxmlformats.org/officeDocument/2006/math">
                    <m:r>
                      <a:rPr lang="en-US" i="1" dirty="0" smtClean="0">
                        <a:latin typeface="Cambria Math" panose="02040503050406030204" pitchFamily="18" charset="0"/>
                      </a:rPr>
                      <m:t>𝐹</m:t>
                    </m:r>
                    <m:r>
                      <a:rPr lang="en-US" i="1" baseline="-25000" dirty="0">
                        <a:latin typeface="Cambria Math" panose="02040503050406030204" pitchFamily="18" charset="0"/>
                      </a:rPr>
                      <m:t>𝑀𝑆𝑌</m:t>
                    </m:r>
                  </m:oMath>
                </a14:m>
                <a:r>
                  <a:rPr lang="en-US" dirty="0"/>
                  <a:t> and </a:t>
                </a:r>
                <a14:m>
                  <m:oMath xmlns:m="http://schemas.openxmlformats.org/officeDocument/2006/math">
                    <m:r>
                      <a:rPr lang="en-US" i="1" dirty="0" smtClean="0">
                        <a:latin typeface="Cambria Math" panose="02040503050406030204" pitchFamily="18" charset="0"/>
                      </a:rPr>
                      <m:t>𝑆𝑆𝐵</m:t>
                    </m:r>
                    <m:r>
                      <a:rPr lang="en-US" i="1" baseline="-25000" dirty="0">
                        <a:latin typeface="Cambria Math" panose="02040503050406030204" pitchFamily="18" charset="0"/>
                      </a:rPr>
                      <m:t>𝑀𝑆𝑌</m:t>
                    </m:r>
                  </m:oMath>
                </a14:m>
                <a:endParaRPr lang="en-CA" baseline="-25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1014364" cy="3955743"/>
              </a:xfrm>
              <a:blipFill>
                <a:blip r:embed="rId2"/>
                <a:stretch>
                  <a:fillRect l="-997" r="-332" b="-4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100</a:t>
            </a:fld>
            <a:endParaRPr lang="en-CA"/>
          </a:p>
        </p:txBody>
      </p:sp>
    </p:spTree>
    <p:extLst>
      <p:ext uri="{BB962C8B-B14F-4D97-AF65-F5344CB8AC3E}">
        <p14:creationId xmlns:p14="http://schemas.microsoft.com/office/powerpoint/2010/main" val="28804941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47999" y="3331519"/>
            <a:ext cx="5943507" cy="3526481"/>
          </a:xfrm>
          <a:prstGeom prst="rect">
            <a:avLst/>
          </a:prstGeom>
        </p:spPr>
      </p:pic>
      <p:sp>
        <p:nvSpPr>
          <p:cNvPr id="2" name="Title 1"/>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5058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𝑆𝑃𝑅</m:t>
                        </m:r>
                      </m:e>
                      <m:sub>
                        <m:r>
                          <a:rPr lang="en-US" b="0" i="1" smtClean="0">
                            <a:latin typeface="Cambria Math" panose="02040503050406030204" pitchFamily="18" charset="0"/>
                          </a:rPr>
                          <m:t>𝐹</m:t>
                        </m:r>
                      </m:sub>
                    </m:sSub>
                  </m:oMath>
                </a14:m>
                <a:r>
                  <a:rPr lang="en-CA" dirty="0"/>
                  <a:t> decreases with increasing </a:t>
                </a:r>
                <a14:m>
                  <m:oMath xmlns:m="http://schemas.openxmlformats.org/officeDocument/2006/math">
                    <m:r>
                      <a:rPr lang="en-US" i="1">
                        <a:latin typeface="Cambria Math" panose="02040503050406030204" pitchFamily="18" charset="0"/>
                      </a:rPr>
                      <m:t>𝐹</m:t>
                    </m:r>
                  </m:oMath>
                </a14:m>
                <a:endParaRPr lang="en-CA" dirty="0"/>
              </a:p>
              <a:p>
                <a:r>
                  <a:rPr lang="en-CA" dirty="0"/>
                  <a:t>An example SPR vs. </a:t>
                </a:r>
                <a14:m>
                  <m:oMath xmlns:m="http://schemas.openxmlformats.org/officeDocument/2006/math">
                    <m:r>
                      <a:rPr lang="en-CA" i="1" dirty="0" smtClean="0">
                        <a:latin typeface="Cambria Math" panose="02040503050406030204" pitchFamily="18" charset="0"/>
                      </a:rPr>
                      <m:t>𝐹</m:t>
                    </m:r>
                  </m:oMath>
                </a14:m>
                <a:r>
                  <a:rPr lang="en-CA" dirty="0"/>
                  <a:t> is plotted below where </a:t>
                </a:r>
                <a14:m>
                  <m:oMath xmlns:m="http://schemas.openxmlformats.org/officeDocument/2006/math">
                    <m:r>
                      <a:rPr lang="en-CA" i="1" dirty="0" smtClean="0">
                        <a:latin typeface="Cambria Math" panose="02040503050406030204" pitchFamily="18" charset="0"/>
                      </a:rPr>
                      <m:t>𝐹</m:t>
                    </m:r>
                    <m:r>
                      <a:rPr lang="en-CA" i="1" baseline="-25000" dirty="0" smtClean="0">
                        <a:latin typeface="Cambria Math" panose="02040503050406030204" pitchFamily="18" charset="0"/>
                      </a:rPr>
                      <m:t>40%</m:t>
                    </m:r>
                    <m:r>
                      <a:rPr lang="en-CA" i="1" baseline="-25000" dirty="0" smtClean="0">
                        <a:latin typeface="Cambria Math" panose="02040503050406030204" pitchFamily="18" charset="0"/>
                      </a:rPr>
                      <m:t>𝑆𝑃𝑅</m:t>
                    </m:r>
                  </m:oMath>
                </a14:m>
                <a:r>
                  <a:rPr lang="en-CA" dirty="0"/>
                  <a:t> is identified as the </a:t>
                </a:r>
                <a14:m>
                  <m:oMath xmlns:m="http://schemas.openxmlformats.org/officeDocument/2006/math">
                    <m:r>
                      <a:rPr lang="en-CA" i="1" dirty="0" smtClean="0">
                        <a:latin typeface="Cambria Math" panose="02040503050406030204" pitchFamily="18" charset="0"/>
                      </a:rPr>
                      <m:t>𝐹</m:t>
                    </m:r>
                  </m:oMath>
                </a14:m>
                <a:r>
                  <a:rPr lang="en-CA" dirty="0"/>
                  <a:t> that results in SPR = 40% or 0.4 </a:t>
                </a:r>
                <a:r>
                  <a:rPr lang="en-US" dirty="0"/>
                  <a:t>unfished SSB-per-recruit</a:t>
                </a:r>
                <a:r>
                  <a:rPr lang="en-CA" dirty="0"/>
                  <a:t>.</a:t>
                </a:r>
                <a:endParaRPr lang="en-CA"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505894"/>
              </a:xfrm>
              <a:blipFill>
                <a:blip r:embed="rId3"/>
                <a:stretch>
                  <a:fillRect l="-1043" t="-6452" b="-2419"/>
                </a:stretch>
              </a:blipFill>
            </p:spPr>
            <p:txBody>
              <a:bodyPr/>
              <a:lstStyle/>
              <a:p>
                <a:r>
                  <a:rPr lang="en-US">
                    <a:noFill/>
                  </a:rPr>
                  <a:t> </a:t>
                </a:r>
              </a:p>
            </p:txBody>
          </p:sp>
        </mc:Fallback>
      </mc:AlternateContent>
      <p:sp>
        <p:nvSpPr>
          <p:cNvPr id="7" name="Rectangle 6"/>
          <p:cNvSpPr/>
          <p:nvPr/>
        </p:nvSpPr>
        <p:spPr>
          <a:xfrm>
            <a:off x="3760816" y="5178485"/>
            <a:ext cx="382386" cy="872837"/>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533506" y="3631962"/>
            <a:ext cx="2788199" cy="369332"/>
          </a:xfrm>
          <a:prstGeom prst="rect">
            <a:avLst/>
          </a:prstGeom>
          <a:noFill/>
        </p:spPr>
        <p:txBody>
          <a:bodyPr wrap="none" rtlCol="0">
            <a:spAutoFit/>
          </a:bodyPr>
          <a:lstStyle/>
          <a:p>
            <a:r>
              <a:rPr lang="en-CA" dirty="0">
                <a:solidFill>
                  <a:srgbClr val="C00000"/>
                </a:solidFill>
              </a:rPr>
              <a:t>0.4 </a:t>
            </a:r>
            <a:r>
              <a:rPr lang="en-US" b="0" i="0" dirty="0">
                <a:solidFill>
                  <a:srgbClr val="C00000"/>
                </a:solidFill>
              </a:rPr>
              <a:t>unfished SSB-per-recruit</a:t>
            </a:r>
            <a:endParaRPr lang="en-CA" baseline="-25000" dirty="0">
              <a:solidFill>
                <a:srgbClr val="C00000"/>
              </a:solidFill>
            </a:endParaRPr>
          </a:p>
        </p:txBody>
      </p:sp>
      <p:cxnSp>
        <p:nvCxnSpPr>
          <p:cNvPr id="10" name="Straight Arrow Connector 9"/>
          <p:cNvCxnSpPr/>
          <p:nvPr/>
        </p:nvCxnSpPr>
        <p:spPr>
          <a:xfrm flipH="1">
            <a:off x="4211782" y="3840480"/>
            <a:ext cx="1271847" cy="1251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BD06B5-AE18-4650-B603-D50EDF8044DC}"/>
                  </a:ext>
                </a:extLst>
              </p:cNvPr>
              <p:cNvSpPr txBox="1"/>
              <p:nvPr/>
            </p:nvSpPr>
            <p:spPr>
              <a:xfrm>
                <a:off x="4010732" y="6492875"/>
                <a:ext cx="94961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dirty="0" smtClean="0">
                          <a:solidFill>
                            <a:srgbClr val="7030A0"/>
                          </a:solidFill>
                          <a:latin typeface="Cambria Math" panose="02040503050406030204" pitchFamily="18" charset="0"/>
                        </a:rPr>
                        <m:t>𝐹</m:t>
                      </m:r>
                      <m:r>
                        <a:rPr lang="en-CA" i="1" baseline="-25000" dirty="0" smtClean="0">
                          <a:solidFill>
                            <a:srgbClr val="7030A0"/>
                          </a:solidFill>
                          <a:latin typeface="Cambria Math" panose="02040503050406030204" pitchFamily="18" charset="0"/>
                        </a:rPr>
                        <m:t>40%</m:t>
                      </m:r>
                      <m:r>
                        <a:rPr lang="en-CA" i="1" baseline="-25000" dirty="0" smtClean="0">
                          <a:solidFill>
                            <a:srgbClr val="7030A0"/>
                          </a:solidFill>
                          <a:latin typeface="Cambria Math" panose="02040503050406030204" pitchFamily="18" charset="0"/>
                        </a:rPr>
                        <m:t>𝑆𝑃𝑅</m:t>
                      </m:r>
                    </m:oMath>
                  </m:oMathPara>
                </a14:m>
                <a:endParaRPr lang="en-CA" baseline="-25000" dirty="0">
                  <a:solidFill>
                    <a:srgbClr val="7030A0"/>
                  </a:solidFill>
                </a:endParaRPr>
              </a:p>
            </p:txBody>
          </p:sp>
        </mc:Choice>
        <mc:Fallback xmlns="">
          <p:sp>
            <p:nvSpPr>
              <p:cNvPr id="9" name="TextBox 8">
                <a:extLst>
                  <a:ext uri="{FF2B5EF4-FFF2-40B4-BE49-F238E27FC236}">
                    <a16:creationId xmlns:a16="http://schemas.microsoft.com/office/drawing/2014/main" id="{63BD06B5-AE18-4650-B603-D50EDF8044DC}"/>
                  </a:ext>
                </a:extLst>
              </p:cNvPr>
              <p:cNvSpPr txBox="1">
                <a:spLocks noRot="1" noChangeAspect="1" noMove="1" noResize="1" noEditPoints="1" noAdjustHandles="1" noChangeArrowheads="1" noChangeShapeType="1" noTextEdit="1"/>
              </p:cNvSpPr>
              <p:nvPr/>
            </p:nvSpPr>
            <p:spPr>
              <a:xfrm>
                <a:off x="4010732" y="6492875"/>
                <a:ext cx="949619" cy="362984"/>
              </a:xfrm>
              <a:prstGeom prst="rect">
                <a:avLst/>
              </a:prstGeom>
              <a:blipFill>
                <a:blip r:embed="rId4"/>
                <a:stretch>
                  <a:fillRect b="-3333"/>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8CB5210-0171-4F02-B670-04577FFB740A}"/>
              </a:ext>
            </a:extLst>
          </p:cNvPr>
          <p:cNvCxnSpPr/>
          <p:nvPr/>
        </p:nvCxnSpPr>
        <p:spPr>
          <a:xfrm flipV="1">
            <a:off x="4143202" y="6051322"/>
            <a:ext cx="0" cy="44155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101</a:t>
            </a:fld>
            <a:endParaRPr lang="en-CA"/>
          </a:p>
        </p:txBody>
      </p:sp>
    </p:spTree>
    <p:extLst>
      <p:ext uri="{BB962C8B-B14F-4D97-AF65-F5344CB8AC3E}">
        <p14:creationId xmlns:p14="http://schemas.microsoft.com/office/powerpoint/2010/main" val="22883887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0C1-A180-4702-881B-6A462A9BDDF9}"/>
              </a:ext>
            </a:extLst>
          </p:cNvPr>
          <p:cNvSpPr>
            <a:spLocks noGrp="1"/>
          </p:cNvSpPr>
          <p:nvPr>
            <p:ph type="title"/>
          </p:nvPr>
        </p:nvSpPr>
        <p:spPr/>
        <p:txBody>
          <a:bodyPr>
            <a:normAutofit/>
          </a:bodyPr>
          <a:lstStyle/>
          <a:p>
            <a:r>
              <a:rPr lang="en-CA" sz="3600" dirty="0"/>
              <a:t>Reference Points </a:t>
            </a:r>
            <a:r>
              <a:rPr lang="en-CA" sz="3600" b="1" dirty="0">
                <a:solidFill>
                  <a:srgbClr val="7030A0"/>
                </a:solidFill>
              </a:rPr>
              <a:t>4. </a:t>
            </a:r>
            <a:r>
              <a:rPr lang="en-US" sz="3600" b="1" dirty="0">
                <a:solidFill>
                  <a:srgbClr val="7030A0"/>
                </a:solidFill>
              </a:rPr>
              <a:t>Spawning Potential Ratio (SPR)</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88279-904F-401F-8149-ED2D932C7BBE}"/>
                  </a:ext>
                </a:extLst>
              </p:cNvPr>
              <p:cNvSpPr>
                <a:spLocks noGrp="1"/>
              </p:cNvSpPr>
              <p:nvPr>
                <p:ph idx="1"/>
              </p:nvPr>
            </p:nvSpPr>
            <p:spPr>
              <a:xfrm>
                <a:off x="975736" y="1798227"/>
                <a:ext cx="10515600" cy="4351338"/>
              </a:xfrm>
            </p:spPr>
            <p:txBody>
              <a:bodyPr/>
              <a:lstStyle/>
              <a:p>
                <a:r>
                  <a:rPr lang="en-US" b="1" i="1" dirty="0"/>
                  <a:t>F</a:t>
                </a:r>
                <a:r>
                  <a:rPr lang="en-US" b="1" baseline="-25000" dirty="0"/>
                  <a:t>X%SPR </a:t>
                </a:r>
                <a:r>
                  <a:rPr lang="en-US" b="1" dirty="0"/>
                  <a:t>represents the </a:t>
                </a:r>
                <a:r>
                  <a:rPr lang="en-US" b="1" i="1" dirty="0"/>
                  <a:t>F</a:t>
                </a:r>
                <a:r>
                  <a:rPr lang="en-US" b="1" dirty="0"/>
                  <a:t> that results in X% of </a:t>
                </a:r>
                <a14:m>
                  <m:oMath xmlns:m="http://schemas.openxmlformats.org/officeDocument/2006/math">
                    <m:r>
                      <a:rPr lang="en-US" b="1" i="1">
                        <a:latin typeface="Cambria Math" panose="02040503050406030204" pitchFamily="18" charset="0"/>
                      </a:rPr>
                      <m:t>𝛗</m:t>
                    </m:r>
                  </m:oMath>
                </a14:m>
                <a:r>
                  <a:rPr lang="en-US" b="1" baseline="-25000" dirty="0"/>
                  <a:t>0</a:t>
                </a:r>
              </a:p>
              <a:p>
                <a:r>
                  <a:rPr lang="en-US" dirty="0"/>
                  <a:t>Value of SPR as a proxy for </a:t>
                </a:r>
                <a:r>
                  <a:rPr lang="en-US" i="1" dirty="0"/>
                  <a:t>F</a:t>
                </a:r>
                <a:r>
                  <a:rPr lang="en-US" i="1" baseline="-25000" dirty="0"/>
                  <a:t>MSY</a:t>
                </a:r>
                <a:r>
                  <a:rPr lang="en-US" dirty="0"/>
                  <a:t> depends on productivity</a:t>
                </a:r>
                <a:endParaRPr lang="en-US" baseline="-25000" dirty="0"/>
              </a:p>
              <a:p>
                <a:r>
                  <a:rPr lang="en-US" u="sng" dirty="0"/>
                  <a:t>Biomass reference points </a:t>
                </a:r>
              </a:p>
              <a:p>
                <a:pPr lvl="1"/>
                <a:r>
                  <a:rPr lang="en-US" i="1" dirty="0"/>
                  <a:t>B</a:t>
                </a:r>
                <a:r>
                  <a:rPr lang="en-US" i="1" baseline="-25000" dirty="0"/>
                  <a:t>MSY</a:t>
                </a:r>
                <a:r>
                  <a:rPr lang="en-US" dirty="0"/>
                  <a:t> proxy = equilibrium biomass from fishing at </a:t>
                </a:r>
                <a:r>
                  <a:rPr lang="en-US" i="1" dirty="0"/>
                  <a:t>F</a:t>
                </a:r>
                <a:r>
                  <a:rPr lang="en-US" baseline="-25000" dirty="0"/>
                  <a:t>X%SPR </a:t>
                </a:r>
              </a:p>
              <a:p>
                <a:pPr lvl="1"/>
                <a:r>
                  <a:rPr lang="en-US" dirty="0"/>
                  <a:t>An assumption about the equilibrium biomass from fishing at </a:t>
                </a:r>
                <a:r>
                  <a:rPr lang="en-US" i="1" dirty="0"/>
                  <a:t>F</a:t>
                </a:r>
                <a:r>
                  <a:rPr lang="en-US" baseline="-25000" dirty="0"/>
                  <a:t>X%SPR </a:t>
                </a:r>
                <a:r>
                  <a:rPr lang="en-US" dirty="0"/>
                  <a:t>is needed</a:t>
                </a:r>
              </a:p>
              <a:p>
                <a:endParaRPr lang="en-US" dirty="0"/>
              </a:p>
            </p:txBody>
          </p:sp>
        </mc:Choice>
        <mc:Fallback xmlns="">
          <p:sp>
            <p:nvSpPr>
              <p:cNvPr id="3" name="Content Placeholder 2">
                <a:extLst>
                  <a:ext uri="{FF2B5EF4-FFF2-40B4-BE49-F238E27FC236}">
                    <a16:creationId xmlns:a16="http://schemas.microsoft.com/office/drawing/2014/main" id="{77888279-904F-401F-8149-ED2D932C7BBE}"/>
                  </a:ext>
                </a:extLst>
              </p:cNvPr>
              <p:cNvSpPr>
                <a:spLocks noGrp="1" noRot="1" noChangeAspect="1" noMove="1" noResize="1" noEditPoints="1" noAdjustHandles="1" noChangeArrowheads="1" noChangeShapeType="1" noTextEdit="1"/>
              </p:cNvSpPr>
              <p:nvPr>
                <p:ph idx="1"/>
              </p:nvPr>
            </p:nvSpPr>
            <p:spPr>
              <a:xfrm>
                <a:off x="975736" y="1798227"/>
                <a:ext cx="10515600" cy="4351338"/>
              </a:xfrm>
              <a:blipFill>
                <a:blip r:embed="rId2"/>
                <a:stretch>
                  <a:fillRect l="-1043" t="-2381" r="-174"/>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CF35B35A-737F-4AEB-AF2F-5498498C95DC}"/>
              </a:ext>
            </a:extLst>
          </p:cNvPr>
          <p:cNvGraphicFramePr>
            <a:graphicFrameLocks/>
          </p:cNvGraphicFramePr>
          <p:nvPr>
            <p:extLst>
              <p:ext uri="{D42A27DB-BD31-4B8C-83A1-F6EECF244321}">
                <p14:modId xmlns:p14="http://schemas.microsoft.com/office/powerpoint/2010/main" val="2679286971"/>
              </p:ext>
            </p:extLst>
          </p:nvPr>
        </p:nvGraphicFramePr>
        <p:xfrm>
          <a:off x="3608516" y="4622483"/>
          <a:ext cx="4496657" cy="1554480"/>
        </p:xfrm>
        <a:graphic>
          <a:graphicData uri="http://schemas.openxmlformats.org/drawingml/2006/table">
            <a:tbl>
              <a:tblPr bandRow="1">
                <a:tableStyleId>{5C22544A-7EE6-4342-B048-85BDC9FD1C3A}</a:tableStyleId>
              </a:tblPr>
              <a:tblGrid>
                <a:gridCol w="1763362">
                  <a:extLst>
                    <a:ext uri="{9D8B030D-6E8A-4147-A177-3AD203B41FA5}">
                      <a16:colId xmlns:a16="http://schemas.microsoft.com/office/drawing/2014/main" val="765603383"/>
                    </a:ext>
                  </a:extLst>
                </a:gridCol>
                <a:gridCol w="1158924">
                  <a:extLst>
                    <a:ext uri="{9D8B030D-6E8A-4147-A177-3AD203B41FA5}">
                      <a16:colId xmlns:a16="http://schemas.microsoft.com/office/drawing/2014/main" val="2414924035"/>
                    </a:ext>
                  </a:extLst>
                </a:gridCol>
                <a:gridCol w="1574371">
                  <a:extLst>
                    <a:ext uri="{9D8B030D-6E8A-4147-A177-3AD203B41FA5}">
                      <a16:colId xmlns:a16="http://schemas.microsoft.com/office/drawing/2014/main" val="1996351042"/>
                    </a:ext>
                  </a:extLst>
                </a:gridCol>
              </a:tblGrid>
              <a:tr h="0">
                <a:tc>
                  <a:txBody>
                    <a:bodyPr/>
                    <a:lstStyle/>
                    <a:p>
                      <a:pPr marL="0" marR="0">
                        <a:spcBef>
                          <a:spcPts val="600"/>
                        </a:spcBef>
                        <a:spcAft>
                          <a:spcPts val="600"/>
                        </a:spcAft>
                      </a:pPr>
                      <a:r>
                        <a:rPr lang="en-US" sz="1800" b="1" dirty="0">
                          <a:effectLst/>
                          <a:latin typeface="+mn-lt"/>
                        </a:rPr>
                        <a:t>Productivity</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r</a:t>
                      </a:r>
                      <a:endParaRPr lang="en-US" sz="1800" b="1" i="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b="1" i="1" dirty="0">
                          <a:effectLst/>
                          <a:latin typeface="+mn-lt"/>
                        </a:rPr>
                        <a:t>F</a:t>
                      </a:r>
                      <a:r>
                        <a:rPr lang="en-US" sz="1800" b="1" baseline="-25000" dirty="0">
                          <a:effectLst/>
                          <a:latin typeface="+mn-lt"/>
                        </a:rPr>
                        <a:t>MSY</a:t>
                      </a:r>
                      <a:r>
                        <a:rPr lang="en-US" sz="1800" b="1" dirty="0">
                          <a:effectLst/>
                          <a:latin typeface="+mn-lt"/>
                        </a:rPr>
                        <a:t> ≈ </a:t>
                      </a:r>
                      <a:r>
                        <a:rPr lang="en-US" sz="1800" b="1" i="1" dirty="0">
                          <a:effectLst/>
                          <a:latin typeface="+mn-lt"/>
                        </a:rPr>
                        <a:t>F</a:t>
                      </a:r>
                      <a:r>
                        <a:rPr lang="en-US" sz="1800" b="1" baseline="-25000" dirty="0">
                          <a:effectLst/>
                          <a:latin typeface="+mn-lt"/>
                        </a:rPr>
                        <a:t>X%SPR</a:t>
                      </a:r>
                      <a:endParaRPr lang="en-US" sz="18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3201480"/>
                  </a:ext>
                </a:extLst>
              </a:tr>
              <a:tr h="0">
                <a:tc>
                  <a:txBody>
                    <a:bodyPr/>
                    <a:lstStyle/>
                    <a:p>
                      <a:pPr marL="0" marR="0">
                        <a:spcBef>
                          <a:spcPts val="600"/>
                        </a:spcBef>
                        <a:spcAft>
                          <a:spcPts val="600"/>
                        </a:spcAft>
                      </a:pPr>
                      <a:r>
                        <a:rPr lang="en-US" sz="1800" dirty="0">
                          <a:effectLst/>
                          <a:latin typeface="+mn-lt"/>
                        </a:rPr>
                        <a:t>Very 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≥50%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048765"/>
                  </a:ext>
                </a:extLst>
              </a:tr>
              <a:tr h="0">
                <a:tc>
                  <a:txBody>
                    <a:bodyPr/>
                    <a:lstStyle/>
                    <a:p>
                      <a:pPr marL="0" marR="0">
                        <a:spcBef>
                          <a:spcPts val="600"/>
                        </a:spcBef>
                        <a:spcAft>
                          <a:spcPts val="600"/>
                        </a:spcAft>
                      </a:pPr>
                      <a:r>
                        <a:rPr lang="en-US" sz="1800" dirty="0">
                          <a:effectLst/>
                          <a:latin typeface="+mn-lt"/>
                        </a:rPr>
                        <a:t>Low</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&lt;0.14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5822969"/>
                  </a:ext>
                </a:extLst>
              </a:tr>
              <a:tr h="0">
                <a:tc>
                  <a:txBody>
                    <a:bodyPr/>
                    <a:lstStyle/>
                    <a:p>
                      <a:pPr marL="0" marR="0">
                        <a:spcBef>
                          <a:spcPts val="600"/>
                        </a:spcBef>
                        <a:spcAft>
                          <a:spcPts val="600"/>
                        </a:spcAft>
                      </a:pPr>
                      <a:r>
                        <a:rPr lang="en-US" sz="1800" dirty="0">
                          <a:effectLst/>
                          <a:latin typeface="+mn-lt"/>
                        </a:rPr>
                        <a:t>Medium</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0.14-0.35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40%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095636"/>
                  </a:ext>
                </a:extLst>
              </a:tr>
              <a:tr h="0">
                <a:tc>
                  <a:txBody>
                    <a:bodyPr/>
                    <a:lstStyle/>
                    <a:p>
                      <a:pPr marL="0" marR="0">
                        <a:spcBef>
                          <a:spcPts val="600"/>
                        </a:spcBef>
                        <a:spcAft>
                          <a:spcPts val="600"/>
                        </a:spcAft>
                      </a:pPr>
                      <a:r>
                        <a:rPr lang="en-US" sz="1800" dirty="0">
                          <a:effectLst/>
                          <a:latin typeface="+mn-lt"/>
                        </a:rPr>
                        <a:t>High</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dirty="0">
                          <a:effectLst/>
                          <a:latin typeface="+mn-lt"/>
                        </a:rPr>
                        <a:t>&gt;0.35</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800" i="1" dirty="0">
                          <a:effectLst/>
                          <a:latin typeface="+mn-lt"/>
                        </a:rPr>
                        <a:t>F</a:t>
                      </a:r>
                      <a:r>
                        <a:rPr lang="en-US" sz="1800" baseline="-25000" dirty="0">
                          <a:effectLst/>
                          <a:latin typeface="+mn-lt"/>
                        </a:rPr>
                        <a:t>30%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1834903"/>
                  </a:ext>
                </a:extLst>
              </a:tr>
              <a:tr h="0">
                <a:tc gridSpan="3">
                  <a:txBody>
                    <a:bodyPr/>
                    <a:lstStyle/>
                    <a:p>
                      <a:pPr marL="0" marR="0">
                        <a:spcBef>
                          <a:spcPts val="600"/>
                        </a:spcBef>
                        <a:spcAft>
                          <a:spcPts val="600"/>
                        </a:spcAft>
                      </a:pPr>
                      <a:r>
                        <a:rPr lang="en-US" sz="1200" kern="1200" dirty="0">
                          <a:solidFill>
                            <a:schemeClr val="dk1"/>
                          </a:solidFill>
                          <a:effectLst/>
                          <a:latin typeface="+mn-lt"/>
                        </a:rPr>
                        <a:t>*</a:t>
                      </a:r>
                      <a:r>
                        <a:rPr lang="en-US" sz="1100" kern="1200" dirty="0">
                          <a:solidFill>
                            <a:schemeClr val="dk1"/>
                          </a:solidFill>
                          <a:effectLst/>
                          <a:latin typeface="+mn-lt"/>
                        </a:rPr>
                        <a:t>Defined based on M &lt; 0.1 and age-at-maturation &gt; 15 years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hMerge="1">
                  <a:txBody>
                    <a:bodyPr/>
                    <a:lstStyle/>
                    <a:p>
                      <a:pPr marL="0" marR="0" algn="ctr">
                        <a:spcBef>
                          <a:spcPts val="600"/>
                        </a:spcBef>
                        <a:spcAft>
                          <a:spcPts val="6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9109025"/>
                  </a:ext>
                </a:extLst>
              </a:tr>
            </a:tbl>
          </a:graphicData>
        </a:graphic>
      </p:graphicFrame>
      <p:sp>
        <p:nvSpPr>
          <p:cNvPr id="5" name="Content Placeholder 6">
            <a:extLst>
              <a:ext uri="{FF2B5EF4-FFF2-40B4-BE49-F238E27FC236}">
                <a16:creationId xmlns:a16="http://schemas.microsoft.com/office/drawing/2014/main" id="{0B979C31-0014-4E0F-A431-4879D21274DA}"/>
              </a:ext>
            </a:extLst>
          </p:cNvPr>
          <p:cNvSpPr txBox="1">
            <a:spLocks/>
          </p:cNvSpPr>
          <p:nvPr/>
        </p:nvSpPr>
        <p:spPr>
          <a:xfrm>
            <a:off x="3346100" y="6257105"/>
            <a:ext cx="5021491" cy="318114"/>
          </a:xfrm>
          <a:prstGeom prst="rect">
            <a:avLst/>
          </a:prstGeom>
        </p:spPr>
        <p:txBody>
          <a:bodyPr vert="horz" lIns="91440" tIns="45720" rIns="91440" bIns="45720" rtlCol="0">
            <a:normAutofit/>
          </a:bodyPr>
          <a:lstStyle>
            <a:lvl1pPr marL="257175" indent="-257175"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1pPr>
            <a:lvl2pPr marL="557213" indent="-214313" algn="l" defTabSz="914400" rtl="0" eaLnBrk="1" latinLnBrk="0" hangingPunct="1">
              <a:lnSpc>
                <a:spcPct val="90000"/>
              </a:lnSpc>
              <a:spcBef>
                <a:spcPts val="600"/>
              </a:spcBef>
              <a:buClr>
                <a:srgbClr val="064163"/>
              </a:buClr>
              <a:buFont typeface="Arial"/>
              <a:buChar char="•"/>
              <a:defRPr sz="2400" b="0" i="0" kern="1200">
                <a:solidFill>
                  <a:srgbClr val="595959"/>
                </a:solidFill>
                <a:latin typeface="Century Gothic" pitchFamily="34" charset="0"/>
                <a:ea typeface="+mn-ea"/>
                <a:cs typeface="Century Gothic" pitchFamily="34" charset="0"/>
              </a:defRPr>
            </a:lvl2pPr>
            <a:lvl3pPr marL="857250" indent="-171450" algn="l" defTabSz="914400" rtl="0" eaLnBrk="1" latinLnBrk="0" hangingPunct="1">
              <a:lnSpc>
                <a:spcPct val="90000"/>
              </a:lnSpc>
              <a:spcBef>
                <a:spcPts val="600"/>
              </a:spcBef>
              <a:buClr>
                <a:srgbClr val="064163"/>
              </a:buClr>
              <a:buFont typeface="Arial"/>
              <a:buChar char="•"/>
              <a:defRPr sz="2000" b="0" i="0" kern="1200">
                <a:solidFill>
                  <a:srgbClr val="595959"/>
                </a:solidFill>
                <a:latin typeface="Century Gothic" pitchFamily="34" charset="0"/>
                <a:ea typeface="+mn-ea"/>
                <a:cs typeface="Century Gothic" pitchFamily="34" charset="0"/>
              </a:defRPr>
            </a:lvl3pPr>
            <a:lvl4pPr marL="1200150" indent="-171450" algn="l" defTabSz="914400" rtl="0" eaLnBrk="1" latinLnBrk="0" hangingPunct="1">
              <a:lnSpc>
                <a:spcPct val="90000"/>
              </a:lnSpc>
              <a:spcBef>
                <a:spcPts val="600"/>
              </a:spcBef>
              <a:buClr>
                <a:srgbClr val="064163"/>
              </a:buClr>
              <a:buFont typeface="Arial"/>
              <a:buChar char="•"/>
              <a:defRPr sz="1800" b="0" i="0" kern="1200">
                <a:solidFill>
                  <a:srgbClr val="595959"/>
                </a:solidFill>
                <a:latin typeface="Century Gothic" pitchFamily="34" charset="0"/>
                <a:ea typeface="+mn-ea"/>
                <a:cs typeface="Century Gothic" pitchFamily="34" charset="0"/>
              </a:defRPr>
            </a:lvl4pPr>
            <a:lvl5pPr marL="1543050" indent="-171450" algn="l" defTabSz="914400" rtl="0" eaLnBrk="1" latinLnBrk="0" hangingPunct="1">
              <a:lnSpc>
                <a:spcPct val="90000"/>
              </a:lnSpc>
              <a:spcBef>
                <a:spcPts val="600"/>
              </a:spcBef>
              <a:buClr>
                <a:srgbClr val="064163"/>
              </a:buClr>
              <a:buFont typeface="Arial"/>
              <a:buChar char="•"/>
              <a:defRPr sz="1600" b="0" i="0" kern="1200">
                <a:solidFill>
                  <a:srgbClr val="595959"/>
                </a:solidFill>
                <a:latin typeface="Century Gothic" pitchFamily="34" charset="0"/>
                <a:ea typeface="+mn-ea"/>
                <a:cs typeface="Century Gothic"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solidFill>
                <a:latin typeface="+mn-lt"/>
              </a:rPr>
              <a:t>NZ Ministry of Fisheries Operational Guidelines (MF 2011)</a:t>
            </a:r>
          </a:p>
          <a:p>
            <a:endParaRPr lang="en-US" sz="1600" dirty="0">
              <a:solidFill>
                <a:schemeClr val="tx1"/>
              </a:solidFill>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8201891" y="4918364"/>
                <a:ext cx="3927763" cy="923330"/>
              </a:xfrm>
              <a:prstGeom prst="rect">
                <a:avLst/>
              </a:prstGeom>
              <a:noFill/>
            </p:spPr>
            <p:txBody>
              <a:bodyPr wrap="square" rtlCol="0">
                <a:spAutoFit/>
              </a:bodyPr>
              <a:lstStyle/>
              <a:p>
                <a:pPr algn="ctr"/>
                <a:r>
                  <a:rPr lang="en-US" dirty="0">
                    <a:solidFill>
                      <a:srgbClr val="C00000"/>
                    </a:solidFill>
                  </a:rPr>
                  <a:t>Lower SPR at </a:t>
                </a:r>
                <a14:m>
                  <m:oMath xmlns:m="http://schemas.openxmlformats.org/officeDocument/2006/math">
                    <m:r>
                      <a:rPr lang="en-US" i="1" dirty="0" smtClean="0">
                        <a:solidFill>
                          <a:srgbClr val="C00000"/>
                        </a:solidFill>
                        <a:latin typeface="Cambria Math" panose="02040503050406030204" pitchFamily="18" charset="0"/>
                      </a:rPr>
                      <m:t>𝐹</m:t>
                    </m:r>
                    <m:r>
                      <m:rPr>
                        <m:sty m:val="p"/>
                      </m:rPr>
                      <a:rPr lang="en-US" i="0" baseline="-25000" dirty="0" smtClean="0">
                        <a:solidFill>
                          <a:srgbClr val="C00000"/>
                        </a:solidFill>
                        <a:latin typeface="Cambria Math" panose="02040503050406030204" pitchFamily="18" charset="0"/>
                      </a:rPr>
                      <m:t>MSY</m:t>
                    </m:r>
                  </m:oMath>
                </a14:m>
                <a:r>
                  <a:rPr lang="en-US" dirty="0">
                    <a:solidFill>
                      <a:srgbClr val="C00000"/>
                    </a:solidFill>
                  </a:rPr>
                  <a:t> reflects that the stock is more productive at lower stock sizes </a:t>
                </a:r>
              </a:p>
            </p:txBody>
          </p:sp>
        </mc:Choice>
        <mc:Fallback xmlns="">
          <p:sp>
            <p:nvSpPr>
              <p:cNvPr id="6" name="TextBox 5"/>
              <p:cNvSpPr txBox="1">
                <a:spLocks noRot="1" noChangeAspect="1" noMove="1" noResize="1" noEditPoints="1" noAdjustHandles="1" noChangeArrowheads="1" noChangeShapeType="1" noTextEdit="1"/>
              </p:cNvSpPr>
              <p:nvPr/>
            </p:nvSpPr>
            <p:spPr>
              <a:xfrm>
                <a:off x="8201891" y="4918364"/>
                <a:ext cx="3927763" cy="923330"/>
              </a:xfrm>
              <a:prstGeom prst="rect">
                <a:avLst/>
              </a:prstGeom>
              <a:blipFill>
                <a:blip r:embed="rId3"/>
                <a:stretch>
                  <a:fillRect t="-3974" r="-930" b="-9934"/>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EEDFA2F9-C25F-4A63-B46B-7B5C200A39D1}" type="slidenum">
              <a:rPr lang="en-CA" smtClean="0"/>
              <a:t>102</a:t>
            </a:fld>
            <a:endParaRPr lang="en-CA"/>
          </a:p>
        </p:txBody>
      </p:sp>
    </p:spTree>
    <p:extLst>
      <p:ext uri="{BB962C8B-B14F-4D97-AF65-F5344CB8AC3E}">
        <p14:creationId xmlns:p14="http://schemas.microsoft.com/office/powerpoint/2010/main" val="38220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4</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 SPR calculations in R</a:t>
            </a:r>
          </a:p>
        </p:txBody>
      </p:sp>
      <p:sp>
        <p:nvSpPr>
          <p:cNvPr id="2" name="Slide Number Placeholder 1"/>
          <p:cNvSpPr>
            <a:spLocks noGrp="1"/>
          </p:cNvSpPr>
          <p:nvPr>
            <p:ph type="sldNum" sz="quarter" idx="12"/>
          </p:nvPr>
        </p:nvSpPr>
        <p:spPr/>
        <p:txBody>
          <a:bodyPr/>
          <a:lstStyle/>
          <a:p>
            <a:fld id="{EEDFA2F9-C25F-4A63-B46B-7B5C200A39D1}" type="slidenum">
              <a:rPr lang="en-CA" smtClean="0"/>
              <a:t>103</a:t>
            </a:fld>
            <a:endParaRPr lang="en-CA"/>
          </a:p>
        </p:txBody>
      </p:sp>
    </p:spTree>
    <p:extLst>
      <p:ext uri="{BB962C8B-B14F-4D97-AF65-F5344CB8AC3E}">
        <p14:creationId xmlns:p14="http://schemas.microsoft.com/office/powerpoint/2010/main" val="27506794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week</a:t>
            </a:r>
          </a:p>
        </p:txBody>
      </p:sp>
      <p:sp>
        <p:nvSpPr>
          <p:cNvPr id="3" name="Content Placeholder 2"/>
          <p:cNvSpPr>
            <a:spLocks noGrp="1"/>
          </p:cNvSpPr>
          <p:nvPr>
            <p:ph idx="1"/>
          </p:nvPr>
        </p:nvSpPr>
        <p:spPr/>
        <p:txBody>
          <a:bodyPr>
            <a:normAutofit/>
          </a:bodyPr>
          <a:lstStyle/>
          <a:p>
            <a:r>
              <a:rPr lang="en-US" sz="3200" dirty="0"/>
              <a:t>A </a:t>
            </a:r>
            <a:r>
              <a:rPr lang="en-US" sz="3200" i="1" dirty="0"/>
              <a:t>quick</a:t>
            </a:r>
            <a:r>
              <a:rPr lang="en-US" sz="3200" dirty="0"/>
              <a:t> look at:</a:t>
            </a:r>
          </a:p>
          <a:p>
            <a:pPr lvl="1"/>
            <a:r>
              <a:rPr lang="en-US" sz="2800" dirty="0"/>
              <a:t>Time-varying reference points</a:t>
            </a:r>
          </a:p>
          <a:p>
            <a:pPr lvl="1"/>
            <a:r>
              <a:rPr lang="en-US" sz="2800" dirty="0"/>
              <a:t>Approaches for data-limited stocks</a:t>
            </a:r>
          </a:p>
          <a:p>
            <a:pPr lvl="1"/>
            <a:r>
              <a:rPr lang="en-US" sz="2800" dirty="0"/>
              <a:t>Multiple model approaches</a:t>
            </a:r>
          </a:p>
          <a:p>
            <a:r>
              <a:rPr lang="en-US" sz="3200" dirty="0"/>
              <a:t>Discussion of the exercises and general discussion</a:t>
            </a:r>
          </a:p>
          <a:p>
            <a:endParaRPr lang="en-US" sz="3200" dirty="0"/>
          </a:p>
        </p:txBody>
      </p:sp>
      <p:sp>
        <p:nvSpPr>
          <p:cNvPr id="4" name="Slide Number Placeholder 3"/>
          <p:cNvSpPr>
            <a:spLocks noGrp="1"/>
          </p:cNvSpPr>
          <p:nvPr>
            <p:ph type="sldNum" sz="quarter" idx="12"/>
          </p:nvPr>
        </p:nvSpPr>
        <p:spPr/>
        <p:txBody>
          <a:bodyPr/>
          <a:lstStyle/>
          <a:p>
            <a:fld id="{EEDFA2F9-C25F-4A63-B46B-7B5C200A39D1}" type="slidenum">
              <a:rPr lang="en-CA" smtClean="0"/>
              <a:t>104</a:t>
            </a:fld>
            <a:endParaRPr lang="en-CA"/>
          </a:p>
        </p:txBody>
      </p:sp>
    </p:spTree>
    <p:extLst>
      <p:ext uri="{BB962C8B-B14F-4D97-AF65-F5344CB8AC3E}">
        <p14:creationId xmlns:p14="http://schemas.microsoft.com/office/powerpoint/2010/main" val="22383389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Homework</a:t>
            </a:r>
            <a:endParaRPr lang="en-CA" dirty="0"/>
          </a:p>
        </p:txBody>
      </p:sp>
      <p:sp>
        <p:nvSpPr>
          <p:cNvPr id="3" name="Content Placeholder 2"/>
          <p:cNvSpPr>
            <a:spLocks noGrp="1"/>
          </p:cNvSpPr>
          <p:nvPr>
            <p:ph idx="1"/>
          </p:nvPr>
        </p:nvSpPr>
        <p:spPr>
          <a:xfrm>
            <a:off x="838200" y="1541606"/>
            <a:ext cx="10515600" cy="4956175"/>
          </a:xfrm>
        </p:spPr>
        <p:txBody>
          <a:bodyPr>
            <a:normAutofit/>
          </a:bodyPr>
          <a:lstStyle/>
          <a:p>
            <a:r>
              <a:rPr lang="en-US" dirty="0"/>
              <a:t>Run through exercises 1-4 on your own</a:t>
            </a:r>
          </a:p>
          <a:p>
            <a:r>
              <a:rPr lang="en-US" dirty="0"/>
              <a:t>We will send you the code and today’s </a:t>
            </a:r>
            <a:r>
              <a:rPr lang="en-US" dirty="0" err="1"/>
              <a:t>ppt</a:t>
            </a:r>
            <a:r>
              <a:rPr lang="en-US" dirty="0"/>
              <a:t> or you can get it from </a:t>
            </a:r>
            <a:r>
              <a:rPr lang="en-US" dirty="0">
                <a:hlinkClick r:id="rId2"/>
              </a:rPr>
              <a:t>https://github.com/TESA-workshops/Ref-Pt-101</a:t>
            </a:r>
            <a:endParaRPr lang="en-US" dirty="0"/>
          </a:p>
          <a:p>
            <a:r>
              <a:rPr lang="en-US" dirty="0"/>
              <a:t>If you would like to use GitHub but are not a member of the TESA-workshops repository, please send Robyn your GitHub user name</a:t>
            </a:r>
          </a:p>
        </p:txBody>
      </p:sp>
      <p:sp>
        <p:nvSpPr>
          <p:cNvPr id="2" name="Slide Number Placeholder 1"/>
          <p:cNvSpPr>
            <a:spLocks noGrp="1"/>
          </p:cNvSpPr>
          <p:nvPr>
            <p:ph type="sldNum" sz="quarter" idx="12"/>
          </p:nvPr>
        </p:nvSpPr>
        <p:spPr/>
        <p:txBody>
          <a:bodyPr/>
          <a:lstStyle/>
          <a:p>
            <a:fld id="{EEDFA2F9-C25F-4A63-B46B-7B5C200A39D1}" type="slidenum">
              <a:rPr lang="en-CA" smtClean="0"/>
              <a:t>105</a:t>
            </a:fld>
            <a:endParaRPr lang="en-CA"/>
          </a:p>
        </p:txBody>
      </p:sp>
    </p:spTree>
    <p:extLst>
      <p:ext uri="{BB962C8B-B14F-4D97-AF65-F5344CB8AC3E}">
        <p14:creationId xmlns:p14="http://schemas.microsoft.com/office/powerpoint/2010/main" val="50927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60" y="0"/>
            <a:ext cx="10515600" cy="1325563"/>
          </a:xfrm>
        </p:spPr>
        <p:txBody>
          <a:bodyPr/>
          <a:lstStyle/>
          <a:p>
            <a:r>
              <a:rPr lang="en-US" dirty="0"/>
              <a:t>What are reference points?</a:t>
            </a:r>
          </a:p>
        </p:txBody>
      </p:sp>
      <p:sp>
        <p:nvSpPr>
          <p:cNvPr id="3" name="Content Placeholder 2"/>
          <p:cNvSpPr>
            <a:spLocks noGrp="1"/>
          </p:cNvSpPr>
          <p:nvPr>
            <p:ph idx="1"/>
          </p:nvPr>
        </p:nvSpPr>
        <p:spPr>
          <a:xfrm>
            <a:off x="634160" y="1325563"/>
            <a:ext cx="10515600" cy="4351338"/>
          </a:xfrm>
        </p:spPr>
        <p:txBody>
          <a:bodyPr>
            <a:normAutofit fontScale="92500" lnSpcReduction="10000"/>
          </a:bodyPr>
          <a:lstStyle/>
          <a:p>
            <a:pPr>
              <a:lnSpc>
                <a:spcPct val="100000"/>
              </a:lnSpc>
              <a:spcBef>
                <a:spcPts val="600"/>
              </a:spcBef>
            </a:pPr>
            <a:r>
              <a:rPr lang="en-US" dirty="0"/>
              <a:t>Objectives generally consist of three elements:</a:t>
            </a:r>
          </a:p>
          <a:p>
            <a:pPr marL="914400" lvl="1" indent="-457200">
              <a:lnSpc>
                <a:spcPct val="100000"/>
              </a:lnSpc>
              <a:spcBef>
                <a:spcPts val="0"/>
              </a:spcBef>
              <a:buFont typeface="+mj-lt"/>
              <a:buAutoNum type="arabicPeriod"/>
            </a:pPr>
            <a:r>
              <a:rPr lang="en-US" dirty="0"/>
              <a:t>Target or limit</a:t>
            </a:r>
          </a:p>
          <a:p>
            <a:pPr marL="914400" lvl="1" indent="-457200">
              <a:lnSpc>
                <a:spcPct val="100000"/>
              </a:lnSpc>
              <a:spcBef>
                <a:spcPts val="0"/>
              </a:spcBef>
              <a:buFont typeface="+mj-lt"/>
              <a:buAutoNum type="arabicPeriod"/>
            </a:pPr>
            <a:r>
              <a:rPr lang="en-US" dirty="0"/>
              <a:t>Desired probability of reaching target or breaching limit (risk tolerance)</a:t>
            </a:r>
          </a:p>
          <a:p>
            <a:pPr marL="914400" lvl="1" indent="-457200">
              <a:lnSpc>
                <a:spcPct val="100000"/>
              </a:lnSpc>
              <a:spcBef>
                <a:spcPts val="0"/>
              </a:spcBef>
              <a:buFont typeface="+mj-lt"/>
              <a:buAutoNum type="arabicPeriod"/>
            </a:pPr>
            <a:r>
              <a:rPr lang="en-US" dirty="0"/>
              <a:t>Time-frame to achieve objective</a:t>
            </a:r>
          </a:p>
          <a:p>
            <a:pPr>
              <a:spcBef>
                <a:spcPts val="1200"/>
              </a:spcBef>
            </a:pPr>
            <a:r>
              <a:rPr lang="en-US" dirty="0"/>
              <a:t>E.g., Avoid the limit reference point with 95% probability over 10 years</a:t>
            </a:r>
          </a:p>
          <a:p>
            <a:pPr>
              <a:spcBef>
                <a:spcPts val="1200"/>
              </a:spcBef>
            </a:pPr>
            <a:r>
              <a:rPr lang="en-US" dirty="0"/>
              <a:t>Performance metrics are developed based on the objectives, which are used to measure the consequences of management actions, e.g., </a:t>
            </a:r>
          </a:p>
          <a:p>
            <a:pPr lvl="1">
              <a:spcBef>
                <a:spcPts val="1200"/>
              </a:spcBef>
            </a:pPr>
            <a:r>
              <a:rPr lang="en-US" i="1" dirty="0"/>
              <a:t>P</a:t>
            </a:r>
            <a:r>
              <a:rPr lang="en-US" dirty="0"/>
              <a:t>(Biomass &lt; LRP) over 10 years</a:t>
            </a:r>
          </a:p>
          <a:p>
            <a:pPr>
              <a:spcBef>
                <a:spcPts val="1200"/>
              </a:spcBef>
            </a:pPr>
            <a:r>
              <a:rPr lang="en-US" dirty="0"/>
              <a:t>Objectives are developed by multiple parties and there </a:t>
            </a:r>
            <a:br>
              <a:rPr lang="en-US" dirty="0"/>
            </a:br>
            <a:r>
              <a:rPr lang="en-US" dirty="0"/>
              <a:t>are typically multiple objectives </a:t>
            </a:r>
          </a:p>
          <a:p>
            <a:pPr lvl="1">
              <a:spcBef>
                <a:spcPts val="1200"/>
              </a:spcBef>
            </a:pPr>
            <a:r>
              <a:rPr lang="en-US" dirty="0">
                <a:solidFill>
                  <a:srgbClr val="C00000"/>
                </a:solidFill>
              </a:rPr>
              <a:t>Need to consider trade-offs</a:t>
            </a:r>
          </a:p>
        </p:txBody>
      </p:sp>
      <p:pic>
        <p:nvPicPr>
          <p:cNvPr id="4" name="Picture 3"/>
          <p:cNvPicPr>
            <a:picLocks noChangeAspect="1"/>
          </p:cNvPicPr>
          <p:nvPr/>
        </p:nvPicPr>
        <p:blipFill>
          <a:blip r:embed="rId2"/>
          <a:stretch>
            <a:fillRect/>
          </a:stretch>
        </p:blipFill>
        <p:spPr>
          <a:xfrm>
            <a:off x="9116291" y="5079305"/>
            <a:ext cx="2695390" cy="1515458"/>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11</a:t>
            </a:fld>
            <a:endParaRPr lang="en-CA"/>
          </a:p>
        </p:txBody>
      </p:sp>
    </p:spTree>
    <p:extLst>
      <p:ext uri="{BB962C8B-B14F-4D97-AF65-F5344CB8AC3E}">
        <p14:creationId xmlns:p14="http://schemas.microsoft.com/office/powerpoint/2010/main" val="25342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C00000"/>
                                      </p:to>
                                    </p:animClr>
                                    <p:animClr clrSpc="rgb" dir="cw">
                                      <p:cBhvr>
                                        <p:cTn id="7" dur="500" fill="hold"/>
                                        <p:tgtEl>
                                          <p:spTgt spid="3">
                                            <p:txEl>
                                              <p:pRg st="1" end="1"/>
                                            </p:txEl>
                                          </p:spTgt>
                                        </p:tgtEl>
                                        <p:attrNameLst>
                                          <p:attrName>fillcolor</p:attrName>
                                        </p:attrNameLst>
                                      </p:cBhvr>
                                      <p:to>
                                        <a:srgbClr val="C00000"/>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C00000"/>
                                      </p:to>
                                    </p:animClr>
                                    <p:animClr clrSpc="rgb" dir="cw">
                                      <p:cBhvr>
                                        <p:cTn id="14" dur="500" fill="hold"/>
                                        <p:tgtEl>
                                          <p:spTgt spid="3">
                                            <p:txEl>
                                              <p:pRg st="2" end="2"/>
                                            </p:txEl>
                                          </p:spTgt>
                                        </p:tgtEl>
                                        <p:attrNameLst>
                                          <p:attrName>fillcolor</p:attrName>
                                        </p:attrNameLst>
                                      </p:cBhvr>
                                      <p:to>
                                        <a:srgbClr val="C0000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C00000"/>
                                      </p:to>
                                    </p:animClr>
                                    <p:animClr clrSpc="rgb" dir="cw">
                                      <p:cBhvr>
                                        <p:cTn id="21" dur="500" fill="hold"/>
                                        <p:tgtEl>
                                          <p:spTgt spid="3">
                                            <p:txEl>
                                              <p:pRg st="3" end="3"/>
                                            </p:txEl>
                                          </p:spTgt>
                                        </p:tgtEl>
                                        <p:attrNameLst>
                                          <p:attrName>fillcolor</p:attrName>
                                        </p:attrNameLst>
                                      </p:cBhvr>
                                      <p:to>
                                        <a:srgbClr val="C0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BEEC8F-D1D5-4D6C-86D1-29CC9FE0EB02}"/>
              </a:ext>
            </a:extLst>
          </p:cNvPr>
          <p:cNvPicPr>
            <a:picLocks noChangeAspect="1"/>
          </p:cNvPicPr>
          <p:nvPr/>
        </p:nvPicPr>
        <p:blipFill>
          <a:blip r:embed="rId2"/>
          <a:stretch>
            <a:fillRect/>
          </a:stretch>
        </p:blipFill>
        <p:spPr>
          <a:xfrm>
            <a:off x="3573677" y="3781922"/>
            <a:ext cx="5044646" cy="3026788"/>
          </a:xfrm>
          <a:prstGeom prst="rect">
            <a:avLst/>
          </a:prstGeom>
        </p:spPr>
      </p:pic>
      <p:sp>
        <p:nvSpPr>
          <p:cNvPr id="2" name="Title 1"/>
          <p:cNvSpPr>
            <a:spLocks noGrp="1"/>
          </p:cNvSpPr>
          <p:nvPr>
            <p:ph type="title"/>
          </p:nvPr>
        </p:nvSpPr>
        <p:spPr>
          <a:xfrm>
            <a:off x="838200" y="132417"/>
            <a:ext cx="10515600" cy="1325563"/>
          </a:xfrm>
        </p:spPr>
        <p:txBody>
          <a:bodyPr/>
          <a:lstStyle/>
          <a:p>
            <a:r>
              <a:rPr lang="en-US" dirty="0"/>
              <a:t>What are reference points?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7370" y="1297724"/>
                <a:ext cx="10515600" cy="2633799"/>
              </a:xfrm>
            </p:spPr>
            <p:txBody>
              <a:bodyPr>
                <a:normAutofit lnSpcReduction="10000"/>
              </a:bodyPr>
              <a:lstStyle/>
              <a:p>
                <a:pPr fontAlgn="base"/>
                <a:r>
                  <a:rPr lang="en-US" dirty="0">
                    <a:solidFill>
                      <a:srgbClr val="00B050"/>
                    </a:solidFill>
                  </a:rPr>
                  <a:t>Target Reference Point (TRP)</a:t>
                </a:r>
                <a:r>
                  <a:rPr lang="en-US" dirty="0"/>
                  <a:t> – desirable target stock state (stock may  fluctuate around this point)</a:t>
                </a:r>
              </a:p>
              <a:p>
                <a:pPr fontAlgn="base"/>
                <a:r>
                  <a:rPr lang="en-US" dirty="0">
                    <a:solidFill>
                      <a:srgbClr val="FF0000"/>
                    </a:solidFill>
                  </a:rPr>
                  <a:t>Limit Reference Point (LRP) </a:t>
                </a:r>
                <a:r>
                  <a:rPr lang="en-US" dirty="0"/>
                  <a:t>– placed above threshold of an undesirable state / point of serious harm</a:t>
                </a:r>
              </a:p>
              <a:p>
                <a:pPr fontAlgn="base"/>
                <a:r>
                  <a:rPr lang="en-US" dirty="0"/>
                  <a:t>Reference points are generally defined based on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or the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7370" y="1297724"/>
                <a:ext cx="10515600" cy="2633799"/>
              </a:xfrm>
              <a:blipFill>
                <a:blip r:embed="rId3"/>
                <a:stretch>
                  <a:fillRect l="-1043" t="-5324" r="-11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12</a:t>
            </a:fld>
            <a:endParaRPr lang="en-CA"/>
          </a:p>
        </p:txBody>
      </p:sp>
    </p:spTree>
    <p:extLst>
      <p:ext uri="{BB962C8B-B14F-4D97-AF65-F5344CB8AC3E}">
        <p14:creationId xmlns:p14="http://schemas.microsoft.com/office/powerpoint/2010/main" val="1012040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236111"/>
            <a:ext cx="10515600" cy="1325563"/>
          </a:xfrm>
        </p:spPr>
        <p:txBody>
          <a:bodyPr/>
          <a:lstStyle/>
          <a:p>
            <a:r>
              <a:rPr lang="en-US" dirty="0"/>
              <a:t>DFO: Reference Points (PA Framework)</a:t>
            </a:r>
          </a:p>
        </p:txBody>
      </p:sp>
      <p:sp>
        <p:nvSpPr>
          <p:cNvPr id="3" name="Content Placeholder 2"/>
          <p:cNvSpPr>
            <a:spLocks noGrp="1"/>
          </p:cNvSpPr>
          <p:nvPr>
            <p:ph idx="1"/>
          </p:nvPr>
        </p:nvSpPr>
        <p:spPr>
          <a:xfrm>
            <a:off x="621384" y="1561674"/>
            <a:ext cx="6298609" cy="4351338"/>
          </a:xfrm>
        </p:spPr>
        <p:txBody>
          <a:bodyPr>
            <a:normAutofit/>
          </a:bodyPr>
          <a:lstStyle/>
          <a:p>
            <a:r>
              <a:rPr lang="en-US" dirty="0"/>
              <a:t>A general fishery decision-making framework (</a:t>
            </a:r>
            <a:r>
              <a:rPr lang="en-US" dirty="0">
                <a:hlinkClick r:id="rId2"/>
              </a:rPr>
              <a:t>DFO 2009</a:t>
            </a:r>
            <a:r>
              <a:rPr lang="en-US" dirty="0"/>
              <a:t>) for implementing harvest strategies that incorporate the precautionary approach</a:t>
            </a:r>
          </a:p>
          <a:p>
            <a:r>
              <a:rPr lang="en-US" dirty="0"/>
              <a:t>Includes </a:t>
            </a:r>
            <a:r>
              <a:rPr lang="en-CA" u="sng" dirty="0"/>
              <a:t>reference points</a:t>
            </a:r>
            <a:r>
              <a:rPr lang="en-CA" dirty="0"/>
              <a:t> and stock status zones</a:t>
            </a:r>
          </a:p>
          <a:p>
            <a:endParaRPr lang="en-US" dirty="0"/>
          </a:p>
          <a:p>
            <a:pPr marL="0" indent="0">
              <a:buNone/>
            </a:pPr>
            <a:endParaRPr lang="en-US" dirty="0"/>
          </a:p>
        </p:txBody>
      </p:sp>
      <p:pic>
        <p:nvPicPr>
          <p:cNvPr id="5" name="Picture 2" descr="Reference Points and Stock Status Zones"/>
          <p:cNvPicPr>
            <a:picLocks noChangeAspect="1" noChangeArrowheads="1"/>
          </p:cNvPicPr>
          <p:nvPr/>
        </p:nvPicPr>
        <p:blipFill rotWithShape="1">
          <a:blip r:embed="rId3">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21384" y="6209254"/>
            <a:ext cx="9247910" cy="369332"/>
          </a:xfrm>
          <a:prstGeom prst="rect">
            <a:avLst/>
          </a:prstGeom>
        </p:spPr>
        <p:txBody>
          <a:bodyPr wrap="square">
            <a:spAutoFit/>
          </a:bodyPr>
          <a:lstStyle/>
          <a:p>
            <a:r>
              <a:rPr lang="en-US" dirty="0">
                <a:solidFill>
                  <a:schemeClr val="tx2"/>
                </a:solidFill>
                <a:hlinkClick r:id="rId2"/>
              </a:rPr>
              <a:t>https://www.dfo-mpo.gc.ca/reports-rapports/regs/sff-cpd/precaution-back-fiche-eng.htm</a:t>
            </a:r>
            <a:endParaRPr lang="en-US" dirty="0"/>
          </a:p>
        </p:txBody>
      </p:sp>
      <p:sp>
        <p:nvSpPr>
          <p:cNvPr id="6" name="Slide Number Placeholder 5"/>
          <p:cNvSpPr>
            <a:spLocks noGrp="1"/>
          </p:cNvSpPr>
          <p:nvPr>
            <p:ph type="sldNum" sz="quarter" idx="12"/>
          </p:nvPr>
        </p:nvSpPr>
        <p:spPr/>
        <p:txBody>
          <a:bodyPr/>
          <a:lstStyle/>
          <a:p>
            <a:fld id="{EEDFA2F9-C25F-4A63-B46B-7B5C200A39D1}" type="slidenum">
              <a:rPr lang="en-CA" smtClean="0"/>
              <a:t>13</a:t>
            </a:fld>
            <a:endParaRPr lang="en-CA"/>
          </a:p>
        </p:txBody>
      </p:sp>
    </p:spTree>
    <p:extLst>
      <p:ext uri="{BB962C8B-B14F-4D97-AF65-F5344CB8AC3E}">
        <p14:creationId xmlns:p14="http://schemas.microsoft.com/office/powerpoint/2010/main" val="329580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333722" y="1599382"/>
            <a:ext cx="6623259" cy="4351338"/>
          </a:xfrm>
        </p:spPr>
        <p:txBody>
          <a:bodyPr>
            <a:normAutofit/>
          </a:bodyPr>
          <a:lstStyle/>
          <a:p>
            <a:r>
              <a:rPr lang="en-CA" dirty="0">
                <a:solidFill>
                  <a:srgbClr val="FF0000"/>
                </a:solidFill>
              </a:rPr>
              <a:t>LRP</a:t>
            </a:r>
            <a:r>
              <a:rPr lang="en-CA" dirty="0"/>
              <a:t>: “</a:t>
            </a:r>
            <a:r>
              <a:rPr lang="en-US" i="1" dirty="0"/>
              <a:t>represents the stock level below which there is a high probability that the stock’s productivity is so impaired that serious harm will occur”</a:t>
            </a:r>
            <a:endParaRPr lang="en-CA" i="1" dirty="0"/>
          </a:p>
          <a:p>
            <a:r>
              <a:rPr lang="en-US" i="1" dirty="0"/>
              <a:t>“At this stock status level, there may also be resultant impacts to the ecosystem, associated species and a long-term loss of fishing opportunities”</a:t>
            </a:r>
          </a:p>
          <a:p>
            <a:r>
              <a:rPr lang="en-CA" dirty="0"/>
              <a:t>The </a:t>
            </a:r>
            <a:r>
              <a:rPr lang="en-CA" dirty="0">
                <a:solidFill>
                  <a:srgbClr val="FF0000"/>
                </a:solidFill>
              </a:rPr>
              <a:t>LRP</a:t>
            </a:r>
            <a:r>
              <a:rPr lang="en-CA" dirty="0"/>
              <a:t> is defined by DFO Science through a CSAS peer-review process</a:t>
            </a:r>
            <a:endParaRPr lang="en-US" dirty="0"/>
          </a:p>
        </p:txBody>
      </p:sp>
      <p:pic>
        <p:nvPicPr>
          <p:cNvPr id="4"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8282046" y="1925359"/>
            <a:ext cx="11050" cy="2968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EEDFA2F9-C25F-4A63-B46B-7B5C200A39D1}" type="slidenum">
              <a:rPr lang="en-CA" smtClean="0"/>
              <a:t>14</a:t>
            </a:fld>
            <a:endParaRPr lang="en-CA"/>
          </a:p>
        </p:txBody>
      </p:sp>
    </p:spTree>
    <p:extLst>
      <p:ext uri="{BB962C8B-B14F-4D97-AF65-F5344CB8AC3E}">
        <p14:creationId xmlns:p14="http://schemas.microsoft.com/office/powerpoint/2010/main" val="1871860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p:sp>
        <p:nvSpPr>
          <p:cNvPr id="3" name="Content Placeholder 2"/>
          <p:cNvSpPr>
            <a:spLocks noGrp="1"/>
          </p:cNvSpPr>
          <p:nvPr>
            <p:ph idx="1"/>
          </p:nvPr>
        </p:nvSpPr>
        <p:spPr>
          <a:xfrm>
            <a:off x="432848" y="1732253"/>
            <a:ext cx="6231903" cy="4168926"/>
          </a:xfrm>
        </p:spPr>
        <p:txBody>
          <a:bodyPr/>
          <a:lstStyle/>
          <a:p>
            <a:r>
              <a:rPr lang="en-US" dirty="0">
                <a:solidFill>
                  <a:srgbClr val="0000FF"/>
                </a:solidFill>
              </a:rPr>
              <a:t>USR</a:t>
            </a:r>
            <a:r>
              <a:rPr lang="en-US" dirty="0"/>
              <a:t> – “</a:t>
            </a:r>
            <a:r>
              <a:rPr lang="en-CA" i="1" dirty="0"/>
              <a:t>a level below which removals must be progressively reduced so the LRP can be avoided” </a:t>
            </a:r>
            <a:r>
              <a:rPr lang="en-CA" dirty="0"/>
              <a:t>and can be </a:t>
            </a:r>
            <a:r>
              <a:rPr lang="en-CA" i="1" dirty="0"/>
              <a:t>“</a:t>
            </a:r>
            <a:r>
              <a:rPr lang="en-US" i="1" dirty="0"/>
              <a:t>a target reference point</a:t>
            </a:r>
            <a:r>
              <a:rPr lang="en-US" dirty="0"/>
              <a:t>”</a:t>
            </a:r>
          </a:p>
          <a:p>
            <a:r>
              <a:rPr lang="en-US" dirty="0"/>
              <a:t>“</a:t>
            </a:r>
            <a:r>
              <a:rPr lang="en-US" i="1" dirty="0">
                <a:solidFill>
                  <a:srgbClr val="0000FF"/>
                </a:solidFill>
              </a:rPr>
              <a:t>USR</a:t>
            </a:r>
            <a:r>
              <a:rPr lang="en-US" i="1" dirty="0"/>
              <a:t> is defined by resource management, in consultation with </a:t>
            </a:r>
            <a:r>
              <a:rPr lang="en-US" dirty="0"/>
              <a:t>[</a:t>
            </a:r>
            <a:r>
              <a:rPr lang="en-US" i="1" dirty="0"/>
              <a:t>partners and</a:t>
            </a:r>
            <a:r>
              <a:rPr lang="en-US" dirty="0"/>
              <a:t>]</a:t>
            </a:r>
            <a:r>
              <a:rPr lang="en-US" i="1" dirty="0"/>
              <a:t> stakeholders and with advice and input from DFO Science</a:t>
            </a:r>
            <a:r>
              <a:rPr lang="en-US" dirty="0"/>
              <a:t>” </a:t>
            </a:r>
          </a:p>
          <a:p>
            <a:endParaRPr lang="en-US" dirty="0"/>
          </a:p>
        </p:txBody>
      </p:sp>
      <p:cxnSp>
        <p:nvCxnSpPr>
          <p:cNvPr id="5" name="Straight Connector 4"/>
          <p:cNvCxnSpPr/>
          <p:nvPr/>
        </p:nvCxnSpPr>
        <p:spPr>
          <a:xfrm>
            <a:off x="8291960" y="1930216"/>
            <a:ext cx="0" cy="29717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65988" y="1930216"/>
            <a:ext cx="0" cy="297172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15</a:t>
            </a:fld>
            <a:endParaRPr lang="en-CA"/>
          </a:p>
        </p:txBody>
      </p:sp>
    </p:spTree>
    <p:extLst>
      <p:ext uri="{BB962C8B-B14F-4D97-AF65-F5344CB8AC3E}">
        <p14:creationId xmlns:p14="http://schemas.microsoft.com/office/powerpoint/2010/main" val="400741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ference Points and Stock Status Zones"/>
          <p:cNvPicPr>
            <a:picLocks noChangeAspect="1" noChangeArrowheads="1"/>
          </p:cNvPicPr>
          <p:nvPr/>
        </p:nvPicPr>
        <p:blipFill rotWithShape="1">
          <a:blip r:embed="rId2">
            <a:extLst>
              <a:ext uri="{28A0092B-C50C-407E-A947-70E740481C1C}">
                <a14:useLocalDpi xmlns:a14="http://schemas.microsoft.com/office/drawing/2010/main" val="0"/>
              </a:ext>
            </a:extLst>
          </a:blip>
          <a:srcRect l="-1" r="-183"/>
          <a:stretch/>
        </p:blipFill>
        <p:spPr bwMode="auto">
          <a:xfrm>
            <a:off x="7192651" y="1482209"/>
            <a:ext cx="5165889" cy="42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0629" y="1816198"/>
                <a:ext cx="6077816" cy="4351338"/>
              </a:xfrm>
            </p:spPr>
            <p:txBody>
              <a:bodyPr/>
              <a:lstStyle/>
              <a:p>
                <a:r>
                  <a:rPr lang="en-US" dirty="0">
                    <a:solidFill>
                      <a:srgbClr val="7030A0"/>
                    </a:solidFill>
                  </a:rPr>
                  <a:t>Removal Reference </a:t>
                </a:r>
                <a:r>
                  <a:rPr lang="en-US" dirty="0"/>
                  <a:t>– maximum acceptable removal rate (generally a limit on the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endParaRPr lang="en-US" dirty="0"/>
              </a:p>
              <a:p>
                <a:r>
                  <a:rPr lang="en-US" dirty="0">
                    <a:solidFill>
                      <a:srgbClr val="00B050"/>
                    </a:solidFill>
                  </a:rPr>
                  <a:t>Target Reference Point </a:t>
                </a:r>
                <a:r>
                  <a:rPr lang="en-US" dirty="0"/>
                  <a:t>– desirable state for the stock to approach and fluctuate around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0629" y="1816198"/>
                <a:ext cx="6077816" cy="4351338"/>
              </a:xfrm>
              <a:blipFill>
                <a:blip r:embed="rId3"/>
                <a:stretch>
                  <a:fillRect l="-1805" t="-2381"/>
                </a:stretch>
              </a:blipFill>
            </p:spPr>
            <p:txBody>
              <a:bodyPr/>
              <a:lstStyle/>
              <a:p>
                <a:r>
                  <a:rPr lang="en-US">
                    <a:noFill/>
                  </a:rPr>
                  <a:t> </a:t>
                </a:r>
              </a:p>
            </p:txBody>
          </p:sp>
        </mc:Fallback>
      </mc:AlternateContent>
      <p:cxnSp>
        <p:nvCxnSpPr>
          <p:cNvPr id="5" name="Straight Connector 4"/>
          <p:cNvCxnSpPr/>
          <p:nvPr/>
        </p:nvCxnSpPr>
        <p:spPr>
          <a:xfrm>
            <a:off x="8300428" y="1911362"/>
            <a:ext cx="0" cy="2981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684841" y="1939643"/>
            <a:ext cx="0" cy="295286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702523" y="3505485"/>
            <a:ext cx="22318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8F370D-BE3F-43E2-95B8-15BD1295EB14}"/>
              </a:ext>
            </a:extLst>
          </p:cNvPr>
          <p:cNvCxnSpPr>
            <a:cxnSpLocks/>
          </p:cNvCxnSpPr>
          <p:nvPr/>
        </p:nvCxnSpPr>
        <p:spPr>
          <a:xfrm>
            <a:off x="10242806" y="1939643"/>
            <a:ext cx="0" cy="29528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16</a:t>
            </a:fld>
            <a:endParaRPr lang="en-CA"/>
          </a:p>
        </p:txBody>
      </p:sp>
    </p:spTree>
    <p:extLst>
      <p:ext uri="{BB962C8B-B14F-4D97-AF65-F5344CB8AC3E}">
        <p14:creationId xmlns:p14="http://schemas.microsoft.com/office/powerpoint/2010/main" val="830720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8242-A4D1-42BE-9FFB-DE9673E9F2D1}"/>
              </a:ext>
            </a:extLst>
          </p:cNvPr>
          <p:cNvSpPr>
            <a:spLocks noGrp="1"/>
          </p:cNvSpPr>
          <p:nvPr>
            <p:ph type="title"/>
          </p:nvPr>
        </p:nvSpPr>
        <p:spPr/>
        <p:txBody>
          <a:bodyPr/>
          <a:lstStyle/>
          <a:p>
            <a:r>
              <a:rPr lang="en-US" dirty="0"/>
              <a:t>DFO: Reference Points (PA Framework)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C03E6-B3D0-4730-959B-C58289DFC613}"/>
                  </a:ext>
                </a:extLst>
              </p:cNvPr>
              <p:cNvSpPr>
                <a:spLocks noGrp="1"/>
              </p:cNvSpPr>
              <p:nvPr>
                <p:ph idx="1"/>
              </p:nvPr>
            </p:nvSpPr>
            <p:spPr/>
            <p:txBody>
              <a:bodyPr/>
              <a:lstStyle/>
              <a:p>
                <a:r>
                  <a:rPr lang="en-US" dirty="0"/>
                  <a:t>The </a:t>
                </a:r>
                <a:r>
                  <a:rPr lang="en-US" dirty="0">
                    <a:solidFill>
                      <a:srgbClr val="FF0000"/>
                    </a:solidFill>
                  </a:rPr>
                  <a:t>LRP</a:t>
                </a:r>
                <a:r>
                  <a:rPr lang="en-US" dirty="0"/>
                  <a:t> and </a:t>
                </a:r>
                <a:r>
                  <a:rPr lang="en-US" dirty="0">
                    <a:solidFill>
                      <a:srgbClr val="0000FF"/>
                    </a:solidFill>
                  </a:rPr>
                  <a:t>USR</a:t>
                </a:r>
                <a:r>
                  <a:rPr lang="en-US" dirty="0"/>
                  <a:t> in Canadian policy are typically defined in terms of biomass (</a:t>
                </a:r>
                <a14:m>
                  <m:oMath xmlns:m="http://schemas.openxmlformats.org/officeDocument/2006/math">
                    <m:r>
                      <a:rPr lang="en-US" i="1" dirty="0" smtClean="0">
                        <a:latin typeface="Cambria Math" panose="02040503050406030204" pitchFamily="18" charset="0"/>
                      </a:rPr>
                      <m:t>𝐵</m:t>
                    </m:r>
                  </m:oMath>
                </a14:m>
                <a:r>
                  <a:rPr lang="en-US" dirty="0"/>
                  <a:t>), particularly spawning stock biomass (</a:t>
                </a:r>
                <a14:m>
                  <m:oMath xmlns:m="http://schemas.openxmlformats.org/officeDocument/2006/math">
                    <m:r>
                      <m:rPr>
                        <m:sty m:val="p"/>
                      </m:rPr>
                      <a:rPr lang="en-US" i="0" dirty="0" smtClean="0">
                        <a:latin typeface="Cambria Math" panose="02040503050406030204" pitchFamily="18" charset="0"/>
                      </a:rPr>
                      <m:t>SSB</m:t>
                    </m:r>
                  </m:oMath>
                </a14:m>
                <a:r>
                  <a:rPr lang="en-US" dirty="0"/>
                  <a:t>), abundance, or a proxy for these</a:t>
                </a:r>
              </a:p>
              <a:p>
                <a:r>
                  <a:rPr lang="en-US" dirty="0"/>
                  <a:t>Other metrics that represent the reproductive capacity (e.g., total egg production) of the stock may be used</a:t>
                </a:r>
              </a:p>
              <a:p>
                <a:r>
                  <a:rPr lang="en-US" dirty="0"/>
                  <a:t>The metric chosen should best represent the </a:t>
                </a:r>
                <a:r>
                  <a:rPr lang="en-US" i="1" dirty="0"/>
                  <a:t>reproductive capacity </a:t>
                </a:r>
                <a:r>
                  <a:rPr lang="en-US" dirty="0"/>
                  <a:t>of the stock, depending on the type of analytical assessment and data availability</a:t>
                </a:r>
              </a:p>
            </p:txBody>
          </p:sp>
        </mc:Choice>
        <mc:Fallback xmlns="">
          <p:sp>
            <p:nvSpPr>
              <p:cNvPr id="3" name="Content Placeholder 2">
                <a:extLst>
                  <a:ext uri="{FF2B5EF4-FFF2-40B4-BE49-F238E27FC236}">
                    <a16:creationId xmlns:a16="http://schemas.microsoft.com/office/drawing/2014/main" id="{AD6C03E6-B3D0-4730-959B-C58289DFC613}"/>
                  </a:ext>
                </a:extLst>
              </p:cNvPr>
              <p:cNvSpPr>
                <a:spLocks noGrp="1" noRot="1" noChangeAspect="1" noMove="1" noResize="1" noEditPoints="1" noAdjustHandles="1" noChangeArrowheads="1" noChangeShapeType="1" noTextEdit="1"/>
              </p:cNvSpPr>
              <p:nvPr>
                <p:ph idx="1"/>
              </p:nvPr>
            </p:nvSpPr>
            <p:spPr>
              <a:blipFill>
                <a:blip r:embed="rId2"/>
                <a:stretch>
                  <a:fillRect l="-1043" t="-2241" r="-14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17</a:t>
            </a:fld>
            <a:endParaRPr lang="en-CA"/>
          </a:p>
        </p:txBody>
      </p:sp>
    </p:spTree>
    <p:extLst>
      <p:ext uri="{BB962C8B-B14F-4D97-AF65-F5344CB8AC3E}">
        <p14:creationId xmlns:p14="http://schemas.microsoft.com/office/powerpoint/2010/main" val="920090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p:txBody>
          <a:bodyPr/>
          <a:lstStyle/>
          <a:p>
            <a:r>
              <a:rPr lang="en-US" dirty="0"/>
              <a:t>Roles of Reference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77945" y="1690688"/>
                <a:ext cx="10515600" cy="4351338"/>
              </a:xfrm>
            </p:spPr>
            <p:txBody>
              <a:bodyPr>
                <a:normAutofit/>
              </a:bodyPr>
              <a:lstStyle/>
              <a:p>
                <a:pPr marL="457200" indent="-457200">
                  <a:buFont typeface="+mj-lt"/>
                  <a:buAutoNum type="arabicPeriod"/>
                </a:pPr>
                <a:r>
                  <a:rPr lang="en-US" dirty="0"/>
                  <a:t>Components of objectives and performance metrics for decision making</a:t>
                </a:r>
              </a:p>
              <a:p>
                <a:pPr marL="457200" indent="-457200">
                  <a:buFont typeface="+mj-lt"/>
                  <a:buAutoNum type="arabicPeriod"/>
                </a:pPr>
                <a:r>
                  <a:rPr lang="en-US" dirty="0"/>
                  <a:t>Determining stock status by comparing estimated </a:t>
                </a:r>
                <a14:m>
                  <m:oMath xmlns:m="http://schemas.openxmlformats.org/officeDocument/2006/math">
                    <m:r>
                      <m:rPr>
                        <m:sty m:val="p"/>
                      </m:rPr>
                      <a:rPr lang="en-US" i="0" dirty="0" smtClean="0">
                        <a:latin typeface="Cambria Math" panose="02040503050406030204" pitchFamily="18" charset="0"/>
                      </a:rPr>
                      <m:t>SSB</m:t>
                    </m:r>
                  </m:oMath>
                </a14:m>
                <a:r>
                  <a:rPr lang="en-US" dirty="0"/>
                  <a:t> or </a:t>
                </a:r>
                <a14:m>
                  <m:oMath xmlns:m="http://schemas.openxmlformats.org/officeDocument/2006/math">
                    <m:r>
                      <a:rPr lang="en-US" i="1" dirty="0" smtClean="0">
                        <a:latin typeface="Cambria Math" panose="02040503050406030204" pitchFamily="18" charset="0"/>
                      </a:rPr>
                      <m:t>𝐹</m:t>
                    </m:r>
                  </m:oMath>
                </a14:m>
                <a:r>
                  <a:rPr lang="en-US" dirty="0"/>
                  <a:t> to reference points. In Canada:</a:t>
                </a:r>
              </a:p>
              <a:p>
                <a:pPr lvl="1"/>
                <a:r>
                  <a:rPr lang="en-US" dirty="0">
                    <a:solidFill>
                      <a:srgbClr val="FF0000"/>
                    </a:solidFill>
                  </a:rPr>
                  <a:t>LRP</a:t>
                </a:r>
                <a:r>
                  <a:rPr lang="en-US" dirty="0"/>
                  <a:t> separates the Critical and Cautious zones</a:t>
                </a:r>
              </a:p>
              <a:p>
                <a:pPr lvl="1"/>
                <a:r>
                  <a:rPr lang="en-US" dirty="0">
                    <a:solidFill>
                      <a:srgbClr val="0000FF"/>
                    </a:solidFill>
                  </a:rPr>
                  <a:t>USR</a:t>
                </a:r>
                <a:r>
                  <a:rPr lang="en-US" dirty="0"/>
                  <a:t> separates the Cautious and Healthy zones</a:t>
                </a:r>
              </a:p>
              <a:p>
                <a:pPr marL="536575" indent="-536575">
                  <a:buNone/>
                </a:pPr>
                <a:r>
                  <a:rPr lang="en-US" dirty="0"/>
                  <a:t>3.  In Canada, the LRP also has a legislated role in triggering the need for a </a:t>
                </a:r>
                <a:r>
                  <a:rPr lang="en-US" u="sng" dirty="0"/>
                  <a:t>rebuilding plan</a:t>
                </a:r>
                <a:r>
                  <a:rPr lang="en-US" dirty="0"/>
                  <a:t> under the Fish Stocks provisions of the </a:t>
                </a:r>
                <a:r>
                  <a:rPr lang="en-US" i="1" dirty="0"/>
                  <a:t>Fisheries Act</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77114D86-EC39-4E3E-93AA-D32B0785D02C}"/>
                  </a:ext>
                </a:extLst>
              </p:cNvPr>
              <p:cNvSpPr>
                <a:spLocks noGrp="1" noRot="1" noChangeAspect="1" noMove="1" noResize="1" noEditPoints="1" noAdjustHandles="1" noChangeArrowheads="1" noChangeShapeType="1" noTextEdit="1"/>
              </p:cNvSpPr>
              <p:nvPr>
                <p:ph idx="1"/>
              </p:nvPr>
            </p:nvSpPr>
            <p:spPr>
              <a:xfrm>
                <a:off x="677945" y="1690688"/>
                <a:ext cx="10515600" cy="4351338"/>
              </a:xfrm>
              <a:blipFill>
                <a:blip r:embed="rId2"/>
                <a:stretch>
                  <a:fillRect l="-1217"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18</a:t>
            </a:fld>
            <a:endParaRPr lang="en-CA"/>
          </a:p>
        </p:txBody>
      </p:sp>
    </p:spTree>
    <p:extLst>
      <p:ext uri="{BB962C8B-B14F-4D97-AF65-F5344CB8AC3E}">
        <p14:creationId xmlns:p14="http://schemas.microsoft.com/office/powerpoint/2010/main" val="1085195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0C8-2CA6-49C7-BA42-E425D5AFE97B}"/>
              </a:ext>
            </a:extLst>
          </p:cNvPr>
          <p:cNvSpPr>
            <a:spLocks noGrp="1"/>
          </p:cNvSpPr>
          <p:nvPr>
            <p:ph type="title"/>
          </p:nvPr>
        </p:nvSpPr>
        <p:spPr>
          <a:xfrm>
            <a:off x="847840" y="357475"/>
            <a:ext cx="10515600" cy="1325563"/>
          </a:xfrm>
        </p:spPr>
        <p:txBody>
          <a:bodyPr/>
          <a:lstStyle/>
          <a:p>
            <a:r>
              <a:rPr lang="en-US" dirty="0"/>
              <a:t>Roles of Reference Points</a:t>
            </a:r>
          </a:p>
        </p:txBody>
      </p:sp>
      <p:sp>
        <p:nvSpPr>
          <p:cNvPr id="3" name="Content Placeholder 2">
            <a:extLst>
              <a:ext uri="{FF2B5EF4-FFF2-40B4-BE49-F238E27FC236}">
                <a16:creationId xmlns:a16="http://schemas.microsoft.com/office/drawing/2014/main" id="{77114D86-EC39-4E3E-93AA-D32B0785D02C}"/>
              </a:ext>
            </a:extLst>
          </p:cNvPr>
          <p:cNvSpPr>
            <a:spLocks noGrp="1"/>
          </p:cNvSpPr>
          <p:nvPr>
            <p:ph idx="1"/>
          </p:nvPr>
        </p:nvSpPr>
        <p:spPr>
          <a:xfrm>
            <a:off x="688513" y="1732978"/>
            <a:ext cx="10515600" cy="1063555"/>
          </a:xfrm>
        </p:spPr>
        <p:txBody>
          <a:bodyPr>
            <a:normAutofit/>
          </a:bodyPr>
          <a:lstStyle/>
          <a:p>
            <a:pPr marL="514350" indent="-514350">
              <a:buFont typeface="+mj-lt"/>
              <a:buAutoNum type="arabicPeriod" startAt="4"/>
            </a:pPr>
            <a:r>
              <a:rPr lang="en-US" u="sng" dirty="0"/>
              <a:t>Can be</a:t>
            </a:r>
            <a:r>
              <a:rPr lang="en-US" dirty="0"/>
              <a:t> and are often used as triggers (operational control points) in harvest control rules (HCRs)</a:t>
            </a:r>
            <a:endParaRPr lang="en-US" sz="2400" dirty="0"/>
          </a:p>
        </p:txBody>
      </p:sp>
      <p:pic>
        <p:nvPicPr>
          <p:cNvPr id="2050" name="Picture 2">
            <a:extLst>
              <a:ext uri="{FF2B5EF4-FFF2-40B4-BE49-F238E27FC236}">
                <a16:creationId xmlns:a16="http://schemas.microsoft.com/office/drawing/2014/main" id="{AA5C3D3E-CBE1-4B74-8D19-5AA1E7C7E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3165894"/>
            <a:ext cx="5168736" cy="3101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3B90EEF-4650-48C9-BC0D-A2C036451D44}"/>
                  </a:ext>
                </a:extLst>
              </p:cNvPr>
              <p:cNvSpPr txBox="1"/>
              <p:nvPr/>
            </p:nvSpPr>
            <p:spPr>
              <a:xfrm>
                <a:off x="7992207" y="2390587"/>
                <a:ext cx="4068175" cy="3785652"/>
              </a:xfrm>
              <a:prstGeom prst="rect">
                <a:avLst/>
              </a:prstGeom>
              <a:noFill/>
              <a:ln>
                <a:solidFill>
                  <a:schemeClr val="tx2"/>
                </a:solidFill>
              </a:ln>
            </p:spPr>
            <p:txBody>
              <a:bodyPr wrap="square" rtlCol="0">
                <a:spAutoFit/>
              </a:bodyPr>
              <a:lstStyle/>
              <a:p>
                <a:r>
                  <a:rPr lang="en-US" sz="2400" b="0" i="0" u="none" strike="noStrike" dirty="0">
                    <a:solidFill>
                      <a:schemeClr val="tx2">
                        <a:lumMod val="75000"/>
                      </a:schemeClr>
                    </a:solidFill>
                    <a:effectLst/>
                    <a:latin typeface="Calibri" panose="020F0502020204030204" pitchFamily="34" charset="0"/>
                  </a:rPr>
                  <a:t>OCPs = points where pre-defined management actions take place (e.g., change in </a:t>
                </a:r>
                <a14:m>
                  <m:oMath xmlns:m="http://schemas.openxmlformats.org/officeDocument/2006/math">
                    <m:r>
                      <a:rPr lang="en-US" sz="2400" b="0" i="1" u="none" strike="noStrike" dirty="0" smtClean="0">
                        <a:solidFill>
                          <a:schemeClr val="tx2">
                            <a:lumMod val="75000"/>
                          </a:schemeClr>
                        </a:solidFill>
                        <a:effectLst/>
                        <a:latin typeface="Cambria Math" panose="02040503050406030204" pitchFamily="18" charset="0"/>
                      </a:rPr>
                      <m:t>𝐹</m:t>
                    </m:r>
                  </m:oMath>
                </a14:m>
                <a:r>
                  <a:rPr lang="en-US" sz="2400" b="0" i="0" u="none" strike="noStrike" dirty="0">
                    <a:solidFill>
                      <a:schemeClr val="tx2">
                        <a:lumMod val="75000"/>
                      </a:schemeClr>
                    </a:solidFill>
                    <a:effectLst/>
                    <a:latin typeface="Calibri" panose="020F0502020204030204" pitchFamily="34" charset="0"/>
                  </a:rPr>
                  <a:t> in a HCR)</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OCPs are components of the Management Procedure</a:t>
                </a:r>
              </a:p>
              <a:p>
                <a:pPr marL="342900" indent="-342900">
                  <a:buFont typeface="Arial" panose="020B0604020202020204" pitchFamily="34" charset="0"/>
                  <a:buChar char="•"/>
                </a:pPr>
                <a:r>
                  <a:rPr lang="en-US" sz="2400" dirty="0">
                    <a:solidFill>
                      <a:schemeClr val="tx2">
                        <a:lumMod val="75000"/>
                      </a:schemeClr>
                    </a:solidFill>
                    <a:latin typeface="Calibri" panose="020F0502020204030204" pitchFamily="34" charset="0"/>
                  </a:rPr>
                  <a:t>They do not need to line up with reference points or even be based on the same metrics!</a:t>
                </a:r>
                <a:endParaRPr lang="en-US" sz="2400" dirty="0">
                  <a:solidFill>
                    <a:schemeClr val="tx2">
                      <a:lumMod val="75000"/>
                    </a:schemeClr>
                  </a:solidFill>
                </a:endParaRPr>
              </a:p>
            </p:txBody>
          </p:sp>
        </mc:Choice>
        <mc:Fallback>
          <p:sp>
            <p:nvSpPr>
              <p:cNvPr id="6" name="TextBox 5">
                <a:extLst>
                  <a:ext uri="{FF2B5EF4-FFF2-40B4-BE49-F238E27FC236}">
                    <a16:creationId xmlns:a16="http://schemas.microsoft.com/office/drawing/2014/main" id="{F3B90EEF-4650-48C9-BC0D-A2C036451D44}"/>
                  </a:ext>
                </a:extLst>
              </p:cNvPr>
              <p:cNvSpPr txBox="1">
                <a:spLocks noRot="1" noChangeAspect="1" noMove="1" noResize="1" noEditPoints="1" noAdjustHandles="1" noChangeArrowheads="1" noChangeShapeType="1" noTextEdit="1"/>
              </p:cNvSpPr>
              <p:nvPr/>
            </p:nvSpPr>
            <p:spPr>
              <a:xfrm>
                <a:off x="7992207" y="2390587"/>
                <a:ext cx="4068175" cy="3785652"/>
              </a:xfrm>
              <a:prstGeom prst="rect">
                <a:avLst/>
              </a:prstGeom>
              <a:blipFill>
                <a:blip r:embed="rId3"/>
                <a:stretch>
                  <a:fillRect l="-2093" t="-1124" r="-3288" b="-2568"/>
                </a:stretch>
              </a:blipFill>
              <a:ln>
                <a:solidFill>
                  <a:schemeClr val="tx2"/>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D4B1783-74F3-4745-820B-7D9408C7C9A5}"/>
              </a:ext>
            </a:extLst>
          </p:cNvPr>
          <p:cNvCxnSpPr>
            <a:cxnSpLocks/>
          </p:cNvCxnSpPr>
          <p:nvPr/>
        </p:nvCxnSpPr>
        <p:spPr>
          <a:xfrm flipH="1" flipV="1">
            <a:off x="4307478" y="3657305"/>
            <a:ext cx="3684729" cy="432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194DBE-7A16-4F8E-B369-DD14804B7BAC}"/>
              </a:ext>
            </a:extLst>
          </p:cNvPr>
          <p:cNvCxnSpPr>
            <a:cxnSpLocks/>
          </p:cNvCxnSpPr>
          <p:nvPr/>
        </p:nvCxnSpPr>
        <p:spPr>
          <a:xfrm flipH="1">
            <a:off x="3012161" y="4090067"/>
            <a:ext cx="4980046" cy="1088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19</a:t>
            </a:fld>
            <a:endParaRPr lang="en-CA" dirty="0"/>
          </a:p>
        </p:txBody>
      </p:sp>
    </p:spTree>
    <p:extLst>
      <p:ext uri="{BB962C8B-B14F-4D97-AF65-F5344CB8AC3E}">
        <p14:creationId xmlns:p14="http://schemas.microsoft.com/office/powerpoint/2010/main" val="11499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4" y="39543"/>
            <a:ext cx="10515600" cy="1325563"/>
          </a:xfrm>
        </p:spPr>
        <p:txBody>
          <a:bodyPr/>
          <a:lstStyle/>
          <a:p>
            <a:r>
              <a:rPr lang="en-US" dirty="0">
                <a:hlinkClick r:id="rId3"/>
              </a:rPr>
              <a:t>https://native-land.ca/</a:t>
            </a:r>
            <a:endParaRPr lang="en-US" dirty="0"/>
          </a:p>
        </p:txBody>
      </p:sp>
      <p:pic>
        <p:nvPicPr>
          <p:cNvPr id="4" name="Content Placeholder 3"/>
          <p:cNvPicPr>
            <a:picLocks noGrp="1" noChangeAspect="1"/>
          </p:cNvPicPr>
          <p:nvPr>
            <p:ph idx="1"/>
          </p:nvPr>
        </p:nvPicPr>
        <p:blipFill>
          <a:blip r:embed="rId4"/>
          <a:stretch>
            <a:fillRect/>
          </a:stretch>
        </p:blipFill>
        <p:spPr>
          <a:xfrm>
            <a:off x="14186" y="1195240"/>
            <a:ext cx="12177814" cy="5414523"/>
          </a:xfrm>
          <a:prstGeom prst="rect">
            <a:avLst/>
          </a:prstGeom>
        </p:spPr>
      </p:pic>
      <p:sp>
        <p:nvSpPr>
          <p:cNvPr id="3" name="Slide Number Placeholder 2"/>
          <p:cNvSpPr>
            <a:spLocks noGrp="1"/>
          </p:cNvSpPr>
          <p:nvPr>
            <p:ph type="sldNum" sz="quarter" idx="12"/>
          </p:nvPr>
        </p:nvSpPr>
        <p:spPr/>
        <p:txBody>
          <a:bodyPr/>
          <a:lstStyle/>
          <a:p>
            <a:fld id="{EEDFA2F9-C25F-4A63-B46B-7B5C200A39D1}" type="slidenum">
              <a:rPr lang="en-CA" smtClean="0"/>
              <a:t>2</a:t>
            </a:fld>
            <a:endParaRPr lang="en-CA"/>
          </a:p>
        </p:txBody>
      </p:sp>
    </p:spTree>
    <p:extLst>
      <p:ext uri="{BB962C8B-B14F-4D97-AF65-F5344CB8AC3E}">
        <p14:creationId xmlns:p14="http://schemas.microsoft.com/office/powerpoint/2010/main" val="3396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635848" y="1245291"/>
            <a:ext cx="1199065" cy="36183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0156" y="79477"/>
            <a:ext cx="11165500" cy="1325563"/>
          </a:xfrm>
        </p:spPr>
        <p:txBody>
          <a:bodyPr/>
          <a:lstStyle/>
          <a:p>
            <a:r>
              <a:rPr lang="en-US" dirty="0"/>
              <a:t>Reference points in stock assessment</a:t>
            </a:r>
          </a:p>
        </p:txBody>
      </p:sp>
      <p:sp>
        <p:nvSpPr>
          <p:cNvPr id="4" name="Rectangle 3"/>
          <p:cNvSpPr/>
          <p:nvPr/>
        </p:nvSpPr>
        <p:spPr>
          <a:xfrm>
            <a:off x="568088" y="2379959"/>
            <a:ext cx="1566872" cy="344600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7738" y="2388020"/>
            <a:ext cx="2945905"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330854" y="2388020"/>
            <a:ext cx="1374729"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32795" y="2388020"/>
            <a:ext cx="1260780"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99976" y="2387414"/>
            <a:ext cx="1305519" cy="34460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56" y="2919759"/>
            <a:ext cx="1458505" cy="1015663"/>
          </a:xfrm>
          <a:prstGeom prst="rect">
            <a:avLst/>
          </a:prstGeom>
          <a:noFill/>
        </p:spPr>
        <p:txBody>
          <a:bodyPr wrap="square" rtlCol="0">
            <a:spAutoFit/>
          </a:bodyPr>
          <a:lstStyle/>
          <a:p>
            <a:r>
              <a:rPr lang="en-US" sz="2000" dirty="0">
                <a:solidFill>
                  <a:srgbClr val="002060"/>
                </a:solidFill>
              </a:rPr>
              <a:t>Priors on model parameters</a:t>
            </a:r>
          </a:p>
        </p:txBody>
      </p:sp>
      <p:sp>
        <p:nvSpPr>
          <p:cNvPr id="11" name="TextBox 10"/>
          <p:cNvSpPr txBox="1"/>
          <p:nvPr/>
        </p:nvSpPr>
        <p:spPr>
          <a:xfrm>
            <a:off x="2534113" y="2919759"/>
            <a:ext cx="2764621" cy="707886"/>
          </a:xfrm>
          <a:prstGeom prst="rect">
            <a:avLst/>
          </a:prstGeom>
          <a:noFill/>
        </p:spPr>
        <p:txBody>
          <a:bodyPr wrap="square" rtlCol="0">
            <a:spAutoFit/>
          </a:bodyPr>
          <a:lstStyle/>
          <a:p>
            <a:r>
              <a:rPr lang="en-US" sz="2000" dirty="0">
                <a:solidFill>
                  <a:srgbClr val="002060"/>
                </a:solidFill>
              </a:rPr>
              <a:t>Population and fishery dynamics</a:t>
            </a:r>
          </a:p>
        </p:txBody>
      </p:sp>
      <p:sp>
        <p:nvSpPr>
          <p:cNvPr id="12" name="TextBox 11"/>
          <p:cNvSpPr txBox="1"/>
          <p:nvPr/>
        </p:nvSpPr>
        <p:spPr>
          <a:xfrm>
            <a:off x="5313841" y="2888269"/>
            <a:ext cx="1580668" cy="707886"/>
          </a:xfrm>
          <a:prstGeom prst="rect">
            <a:avLst/>
          </a:prstGeom>
          <a:noFill/>
        </p:spPr>
        <p:txBody>
          <a:bodyPr wrap="square" rtlCol="0">
            <a:spAutoFit/>
          </a:bodyPr>
          <a:lstStyle/>
          <a:p>
            <a:r>
              <a:rPr lang="en-US" sz="2000" dirty="0">
                <a:solidFill>
                  <a:srgbClr val="002060"/>
                </a:solidFill>
              </a:rPr>
              <a:t>Observation models</a:t>
            </a:r>
          </a:p>
        </p:txBody>
      </p:sp>
      <p:sp>
        <p:nvSpPr>
          <p:cNvPr id="13" name="TextBox 12"/>
          <p:cNvSpPr txBox="1"/>
          <p:nvPr/>
        </p:nvSpPr>
        <p:spPr>
          <a:xfrm>
            <a:off x="8230203" y="2786617"/>
            <a:ext cx="1275291" cy="1015663"/>
          </a:xfrm>
          <a:prstGeom prst="rect">
            <a:avLst/>
          </a:prstGeom>
          <a:noFill/>
        </p:spPr>
        <p:txBody>
          <a:bodyPr wrap="square" rtlCol="0">
            <a:spAutoFit/>
          </a:bodyPr>
          <a:lstStyle/>
          <a:p>
            <a:r>
              <a:rPr lang="en-US" sz="2000" dirty="0">
                <a:solidFill>
                  <a:srgbClr val="002060"/>
                </a:solidFill>
              </a:rPr>
              <a:t>Posterior parameter estimates</a:t>
            </a:r>
          </a:p>
        </p:txBody>
      </p:sp>
      <p:sp>
        <p:nvSpPr>
          <p:cNvPr id="14" name="TextBox 13"/>
          <p:cNvSpPr txBox="1"/>
          <p:nvPr/>
        </p:nvSpPr>
        <p:spPr>
          <a:xfrm>
            <a:off x="6839704" y="2894339"/>
            <a:ext cx="1360272" cy="400110"/>
          </a:xfrm>
          <a:prstGeom prst="rect">
            <a:avLst/>
          </a:prstGeom>
          <a:noFill/>
        </p:spPr>
        <p:txBody>
          <a:bodyPr wrap="square" rtlCol="0">
            <a:spAutoFit/>
          </a:bodyPr>
          <a:lstStyle/>
          <a:p>
            <a:r>
              <a:rPr lang="en-US" sz="2000" dirty="0">
                <a:solidFill>
                  <a:srgbClr val="002060"/>
                </a:solidFill>
              </a:rPr>
              <a:t>Likelihood</a:t>
            </a:r>
          </a:p>
        </p:txBody>
      </p:sp>
      <p:sp>
        <p:nvSpPr>
          <p:cNvPr id="16" name="Rectangle 15"/>
          <p:cNvSpPr/>
          <p:nvPr/>
        </p:nvSpPr>
        <p:spPr>
          <a:xfrm>
            <a:off x="6970080" y="6200834"/>
            <a:ext cx="1199065" cy="58099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50208" y="6298619"/>
            <a:ext cx="838808" cy="369332"/>
          </a:xfrm>
          <a:prstGeom prst="rect">
            <a:avLst/>
          </a:prstGeom>
          <a:noFill/>
        </p:spPr>
        <p:txBody>
          <a:bodyPr wrap="square" rtlCol="0">
            <a:spAutoFit/>
          </a:bodyPr>
          <a:lstStyle/>
          <a:p>
            <a:pPr algn="ctr"/>
            <a:r>
              <a:rPr lang="en-US" dirty="0"/>
              <a:t>DATA</a:t>
            </a:r>
          </a:p>
        </p:txBody>
      </p:sp>
      <p:sp>
        <p:nvSpPr>
          <p:cNvPr id="17" name="Right Arrow 16"/>
          <p:cNvSpPr/>
          <p:nvPr/>
        </p:nvSpPr>
        <p:spPr>
          <a:xfrm rot="16200000">
            <a:off x="7384750" y="5911002"/>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29551" y="2366633"/>
            <a:ext cx="1260780" cy="34460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89031" y="2837600"/>
            <a:ext cx="1360272" cy="707886"/>
          </a:xfrm>
          <a:prstGeom prst="rect">
            <a:avLst/>
          </a:prstGeom>
          <a:noFill/>
        </p:spPr>
        <p:txBody>
          <a:bodyPr wrap="square" rtlCol="0">
            <a:spAutoFit/>
          </a:bodyPr>
          <a:lstStyle/>
          <a:p>
            <a:r>
              <a:rPr lang="en-US" sz="2000" dirty="0">
                <a:solidFill>
                  <a:srgbClr val="002060"/>
                </a:solidFill>
              </a:rPr>
              <a:t>Reference</a:t>
            </a:r>
          </a:p>
          <a:p>
            <a:r>
              <a:rPr lang="en-US" sz="2000" dirty="0">
                <a:solidFill>
                  <a:srgbClr val="002060"/>
                </a:solidFill>
              </a:rPr>
              <a:t>points</a:t>
            </a:r>
          </a:p>
        </p:txBody>
      </p:sp>
      <p:sp>
        <p:nvSpPr>
          <p:cNvPr id="21" name="Right Arrow 20"/>
          <p:cNvSpPr/>
          <p:nvPr/>
        </p:nvSpPr>
        <p:spPr>
          <a:xfrm rot="5400000">
            <a:off x="10058061" y="1704309"/>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29551" y="1231836"/>
            <a:ext cx="1205362" cy="369332"/>
          </a:xfrm>
          <a:prstGeom prst="rect">
            <a:avLst/>
          </a:prstGeom>
          <a:noFill/>
        </p:spPr>
        <p:txBody>
          <a:bodyPr wrap="square" rtlCol="0">
            <a:spAutoFit/>
          </a:bodyPr>
          <a:lstStyle/>
          <a:p>
            <a:pPr algn="ctr"/>
            <a:r>
              <a:rPr lang="en-US" dirty="0"/>
              <a:t>Objectives</a:t>
            </a:r>
          </a:p>
        </p:txBody>
      </p:sp>
      <p:sp>
        <p:nvSpPr>
          <p:cNvPr id="23" name="Rectangle 22"/>
          <p:cNvSpPr/>
          <p:nvPr/>
        </p:nvSpPr>
        <p:spPr>
          <a:xfrm>
            <a:off x="9505494" y="6170193"/>
            <a:ext cx="1790383" cy="59716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10181531" y="5893947"/>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74477" y="6114833"/>
            <a:ext cx="1652416" cy="707886"/>
          </a:xfrm>
          <a:prstGeom prst="rect">
            <a:avLst/>
          </a:prstGeom>
          <a:noFill/>
        </p:spPr>
        <p:txBody>
          <a:bodyPr wrap="square" rtlCol="0">
            <a:spAutoFit/>
          </a:bodyPr>
          <a:lstStyle/>
          <a:p>
            <a:pPr algn="ctr"/>
            <a:r>
              <a:rPr lang="en-US" sz="2000" dirty="0"/>
              <a:t>Performance metrics</a:t>
            </a:r>
          </a:p>
        </p:txBody>
      </p:sp>
      <p:sp>
        <p:nvSpPr>
          <p:cNvPr id="28" name="Right Arrow 27"/>
          <p:cNvSpPr/>
          <p:nvPr/>
        </p:nvSpPr>
        <p:spPr>
          <a:xfrm>
            <a:off x="1974697"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061008" y="3954705"/>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565226" y="393542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931419" y="3943710"/>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297612" y="3925752"/>
            <a:ext cx="475452" cy="296512"/>
          </a:xfrm>
          <a:prstGeom prst="right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57737" y="2011564"/>
            <a:ext cx="4447845"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8089" y="2011564"/>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28358" y="2021210"/>
            <a:ext cx="2677136"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29551" y="2021210"/>
            <a:ext cx="1260780" cy="27018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11270" y="1205596"/>
            <a:ext cx="4117267" cy="707886"/>
          </a:xfrm>
          <a:prstGeom prst="rect">
            <a:avLst/>
          </a:prstGeom>
          <a:noFill/>
        </p:spPr>
        <p:txBody>
          <a:bodyPr wrap="square" rtlCol="0">
            <a:spAutoFit/>
          </a:bodyPr>
          <a:lstStyle/>
          <a:p>
            <a:r>
              <a:rPr lang="en-US" sz="2000" b="1" dirty="0">
                <a:solidFill>
                  <a:srgbClr val="00B050"/>
                </a:solidFill>
              </a:rPr>
              <a:t>Green bar = Easier*</a:t>
            </a:r>
          </a:p>
          <a:p>
            <a:r>
              <a:rPr lang="en-US" sz="2000" b="1" dirty="0">
                <a:solidFill>
                  <a:srgbClr val="FF0000"/>
                </a:solidFill>
              </a:rPr>
              <a:t>Red bar     = Hard!</a:t>
            </a:r>
          </a:p>
        </p:txBody>
      </p:sp>
      <p:grpSp>
        <p:nvGrpSpPr>
          <p:cNvPr id="46" name="Group 45"/>
          <p:cNvGrpSpPr/>
          <p:nvPr/>
        </p:nvGrpSpPr>
        <p:grpSpPr>
          <a:xfrm>
            <a:off x="9486296" y="1945827"/>
            <a:ext cx="1547289" cy="3919456"/>
            <a:chOff x="9486296" y="1945827"/>
            <a:chExt cx="1547289" cy="3919456"/>
          </a:xfrm>
        </p:grpSpPr>
        <p:sp>
          <p:nvSpPr>
            <p:cNvPr id="42" name="Rectangle 41"/>
            <p:cNvSpPr/>
            <p:nvPr/>
          </p:nvSpPr>
          <p:spPr>
            <a:xfrm>
              <a:off x="9486296" y="1945827"/>
              <a:ext cx="1547289" cy="39194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611896" y="3522626"/>
              <a:ext cx="136027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We are here</a:t>
              </a:r>
            </a:p>
          </p:txBody>
        </p:sp>
      </p:grpSp>
      <p:sp>
        <p:nvSpPr>
          <p:cNvPr id="3" name="TextBox 2"/>
          <p:cNvSpPr txBox="1"/>
          <p:nvPr/>
        </p:nvSpPr>
        <p:spPr>
          <a:xfrm>
            <a:off x="9327459" y="55247"/>
            <a:ext cx="1706126" cy="830997"/>
          </a:xfrm>
          <a:prstGeom prst="rect">
            <a:avLst/>
          </a:prstGeom>
          <a:solidFill>
            <a:schemeClr val="bg2">
              <a:lumMod val="75000"/>
            </a:schemeClr>
          </a:solidFill>
          <a:ln>
            <a:solidFill>
              <a:schemeClr val="tx2"/>
            </a:solidFill>
          </a:ln>
        </p:spPr>
        <p:txBody>
          <a:bodyPr wrap="square" rtlCol="0">
            <a:spAutoFit/>
          </a:bodyPr>
          <a:lstStyle/>
          <a:p>
            <a:pPr algn="ctr"/>
            <a:r>
              <a:rPr lang="en-US" sz="1200" dirty="0"/>
              <a:t>Science</a:t>
            </a:r>
            <a:br>
              <a:rPr lang="en-US" sz="1200" dirty="0"/>
            </a:br>
            <a:r>
              <a:rPr lang="en-US" sz="1200" dirty="0"/>
              <a:t>Fisheries Management</a:t>
            </a:r>
            <a:br>
              <a:rPr lang="en-US" sz="1200" dirty="0"/>
            </a:br>
            <a:r>
              <a:rPr lang="en-US" sz="1200" dirty="0"/>
              <a:t>First Nations</a:t>
            </a:r>
            <a:br>
              <a:rPr lang="en-US" sz="1200" dirty="0"/>
            </a:br>
            <a:r>
              <a:rPr lang="en-US" sz="1200" dirty="0"/>
              <a:t>Stakeholders</a:t>
            </a:r>
          </a:p>
        </p:txBody>
      </p:sp>
      <p:sp>
        <p:nvSpPr>
          <p:cNvPr id="40" name="Right Arrow 39"/>
          <p:cNvSpPr/>
          <p:nvPr/>
        </p:nvSpPr>
        <p:spPr>
          <a:xfrm rot="5400000">
            <a:off x="10058061" y="959073"/>
            <a:ext cx="270181" cy="21285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5400000">
            <a:off x="10445338" y="713336"/>
            <a:ext cx="1566872" cy="270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58850" y="6165709"/>
            <a:ext cx="1449408" cy="400110"/>
          </a:xfrm>
          <a:prstGeom prst="rect">
            <a:avLst/>
          </a:prstGeom>
          <a:noFill/>
        </p:spPr>
        <p:txBody>
          <a:bodyPr wrap="square" rtlCol="0">
            <a:spAutoFit/>
          </a:bodyPr>
          <a:lstStyle/>
          <a:p>
            <a:r>
              <a:rPr lang="en-US" sz="2000" dirty="0">
                <a:solidFill>
                  <a:srgbClr val="00B050"/>
                </a:solidFill>
              </a:rPr>
              <a:t>*</a:t>
            </a:r>
            <a:r>
              <a:rPr lang="en-US" sz="2000" dirty="0"/>
              <a:t>Arguably</a:t>
            </a:r>
            <a:endParaRPr lang="en-US" sz="2000" dirty="0">
              <a:solidFill>
                <a:srgbClr val="00B050"/>
              </a:solidFill>
            </a:endParaRPr>
          </a:p>
        </p:txBody>
      </p:sp>
      <p:sp>
        <p:nvSpPr>
          <p:cNvPr id="10" name="Slide Number Placeholder 9"/>
          <p:cNvSpPr>
            <a:spLocks noGrp="1"/>
          </p:cNvSpPr>
          <p:nvPr>
            <p:ph type="sldNum" sz="quarter" idx="12"/>
          </p:nvPr>
        </p:nvSpPr>
        <p:spPr/>
        <p:txBody>
          <a:bodyPr/>
          <a:lstStyle/>
          <a:p>
            <a:fld id="{EEDFA2F9-C25F-4A63-B46B-7B5C200A39D1}" type="slidenum">
              <a:rPr lang="en-CA" smtClean="0"/>
              <a:t>20</a:t>
            </a:fld>
            <a:endParaRPr lang="en-CA"/>
          </a:p>
        </p:txBody>
      </p:sp>
    </p:spTree>
    <p:extLst>
      <p:ext uri="{BB962C8B-B14F-4D97-AF65-F5344CB8AC3E}">
        <p14:creationId xmlns:p14="http://schemas.microsoft.com/office/powerpoint/2010/main" val="22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2. Equilibrium Assumptions</a:t>
            </a:r>
          </a:p>
        </p:txBody>
      </p:sp>
      <p:sp>
        <p:nvSpPr>
          <p:cNvPr id="3" name="Slide Number Placeholder 2"/>
          <p:cNvSpPr>
            <a:spLocks noGrp="1"/>
          </p:cNvSpPr>
          <p:nvPr>
            <p:ph type="sldNum" sz="quarter" idx="12"/>
          </p:nvPr>
        </p:nvSpPr>
        <p:spPr/>
        <p:txBody>
          <a:bodyPr/>
          <a:lstStyle/>
          <a:p>
            <a:fld id="{EEDFA2F9-C25F-4A63-B46B-7B5C200A39D1}" type="slidenum">
              <a:rPr lang="en-CA" smtClean="0"/>
              <a:t>21</a:t>
            </a:fld>
            <a:endParaRPr lang="en-CA"/>
          </a:p>
        </p:txBody>
      </p:sp>
    </p:spTree>
    <p:extLst>
      <p:ext uri="{BB962C8B-B14F-4D97-AF65-F5344CB8AC3E}">
        <p14:creationId xmlns:p14="http://schemas.microsoft.com/office/powerpoint/2010/main" val="1079265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Equilibrium reference points</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t>Many common reference points are based on </a:t>
            </a:r>
            <a:r>
              <a:rPr lang="en-US" b="1" dirty="0"/>
              <a:t>equilibrium</a:t>
            </a:r>
            <a:r>
              <a:rPr lang="en-US" dirty="0"/>
              <a:t> (or steady state) assumptions</a:t>
            </a:r>
          </a:p>
          <a:p>
            <a:r>
              <a:rPr lang="en-US" dirty="0"/>
              <a:t>These include reference points based on:</a:t>
            </a:r>
          </a:p>
          <a:p>
            <a:pPr lvl="1"/>
            <a:r>
              <a:rPr lang="en-US" dirty="0">
                <a:solidFill>
                  <a:schemeClr val="tx2">
                    <a:lumMod val="75000"/>
                  </a:schemeClr>
                </a:solidFill>
              </a:rPr>
              <a:t>Maximum Sustainable Yield (MSY)</a:t>
            </a:r>
          </a:p>
          <a:p>
            <a:pPr lvl="1"/>
            <a:r>
              <a:rPr lang="en-US" dirty="0">
                <a:solidFill>
                  <a:schemeClr val="tx2">
                    <a:lumMod val="75000"/>
                  </a:schemeClr>
                </a:solidFill>
              </a:rPr>
              <a:t>Unfished Spawning Biomass (</a:t>
            </a:r>
            <a:r>
              <a:rPr lang="en-US" i="1" dirty="0">
                <a:solidFill>
                  <a:schemeClr val="tx2">
                    <a:lumMod val="75000"/>
                  </a:schemeClr>
                </a:solidFill>
              </a:rPr>
              <a:t>B</a:t>
            </a:r>
            <a:r>
              <a:rPr lang="en-US" baseline="-25000" dirty="0">
                <a:solidFill>
                  <a:schemeClr val="tx2">
                    <a:lumMod val="75000"/>
                  </a:schemeClr>
                </a:solidFill>
              </a:rPr>
              <a:t>0</a:t>
            </a:r>
            <a:r>
              <a:rPr lang="en-US" dirty="0">
                <a:solidFill>
                  <a:schemeClr val="tx2">
                    <a:lumMod val="75000"/>
                  </a:schemeClr>
                </a:solidFill>
              </a:rPr>
              <a:t> or SSB</a:t>
            </a:r>
            <a:r>
              <a:rPr lang="en-US" baseline="-25000" dirty="0">
                <a:solidFill>
                  <a:schemeClr val="tx2">
                    <a:lumMod val="75000"/>
                  </a:schemeClr>
                </a:solidFill>
              </a:rPr>
              <a:t>0</a:t>
            </a:r>
            <a:r>
              <a:rPr lang="en-US" dirty="0">
                <a:solidFill>
                  <a:schemeClr val="tx2">
                    <a:lumMod val="75000"/>
                  </a:schemeClr>
                </a:solidFill>
              </a:rPr>
              <a:t>)</a:t>
            </a:r>
          </a:p>
          <a:p>
            <a:pPr lvl="1"/>
            <a:r>
              <a:rPr lang="en-US" dirty="0">
                <a:solidFill>
                  <a:schemeClr val="tx2">
                    <a:lumMod val="75000"/>
                  </a:schemeClr>
                </a:solidFill>
              </a:rPr>
              <a:t>The Spawning Potential Ratio (SPR)</a:t>
            </a:r>
          </a:p>
          <a:p>
            <a:r>
              <a:rPr lang="en-US" dirty="0">
                <a:solidFill>
                  <a:schemeClr val="tx2">
                    <a:lumMod val="75000"/>
                  </a:schemeClr>
                </a:solidFill>
              </a:rPr>
              <a:t>We will explore this when we go through</a:t>
            </a:r>
            <a:br>
              <a:rPr lang="en-US" dirty="0">
                <a:solidFill>
                  <a:schemeClr val="tx2">
                    <a:lumMod val="75000"/>
                  </a:schemeClr>
                </a:solidFill>
              </a:rPr>
            </a:br>
            <a:r>
              <a:rPr lang="en-US" dirty="0">
                <a:solidFill>
                  <a:schemeClr val="tx2">
                    <a:lumMod val="75000"/>
                  </a:schemeClr>
                </a:solidFill>
              </a:rPr>
              <a:t>Exercise 1 today</a:t>
            </a:r>
          </a:p>
        </p:txBody>
      </p:sp>
      <p:pic>
        <p:nvPicPr>
          <p:cNvPr id="4" name="Picture 3"/>
          <p:cNvPicPr>
            <a:picLocks noChangeAspect="1"/>
          </p:cNvPicPr>
          <p:nvPr/>
        </p:nvPicPr>
        <p:blipFill>
          <a:blip r:embed="rId2"/>
          <a:stretch>
            <a:fillRect/>
          </a:stretch>
        </p:blipFill>
        <p:spPr>
          <a:xfrm>
            <a:off x="7202324" y="3124200"/>
            <a:ext cx="4713237" cy="3394363"/>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22</a:t>
            </a:fld>
            <a:endParaRPr lang="en-CA"/>
          </a:p>
        </p:txBody>
      </p:sp>
    </p:spTree>
    <p:extLst>
      <p:ext uri="{BB962C8B-B14F-4D97-AF65-F5344CB8AC3E}">
        <p14:creationId xmlns:p14="http://schemas.microsoft.com/office/powerpoint/2010/main" val="4227394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38965"/>
                <a:ext cx="11256818" cy="5121930"/>
              </a:xfrm>
            </p:spPr>
            <p:txBody>
              <a:bodyPr>
                <a:noAutofit/>
              </a:bodyPr>
              <a:lstStyle/>
              <a:p>
                <a:r>
                  <a:rPr lang="en-US" sz="2400" dirty="0"/>
                  <a:t>A tool to help understand effects of fishing on fish populations</a:t>
                </a:r>
              </a:p>
              <a:p>
                <a:r>
                  <a:rPr lang="en-US" sz="2400" dirty="0"/>
                  <a:t>A theoretical model state that arises when the following are constant in time:</a:t>
                </a:r>
              </a:p>
              <a:p>
                <a:pPr lvl="1"/>
                <a:r>
                  <a:rPr lang="en-US" sz="2000" b="1" dirty="0"/>
                  <a:t>Fishing mortality rate </a:t>
                </a:r>
                <a:r>
                  <a:rPr lang="en-US" sz="2000" dirty="0"/>
                  <a:t>(</a:t>
                </a:r>
                <a14:m>
                  <m:oMath xmlns:m="http://schemas.openxmlformats.org/officeDocument/2006/math">
                    <m:r>
                      <a:rPr lang="en-US" sz="2000" i="1" dirty="0" smtClean="0">
                        <a:latin typeface="Cambria Math" panose="02040503050406030204" pitchFamily="18" charset="0"/>
                      </a:rPr>
                      <m:t>𝐹</m:t>
                    </m:r>
                  </m:oMath>
                </a14:m>
                <a:r>
                  <a:rPr lang="en-US" sz="2000" dirty="0"/>
                  <a:t>)</a:t>
                </a:r>
              </a:p>
              <a:p>
                <a:pPr lvl="1"/>
                <a:r>
                  <a:rPr lang="en-US" sz="2000" dirty="0"/>
                  <a:t>Fishery or stock characteristics (</a:t>
                </a:r>
                <a:r>
                  <a:rPr lang="en-US" sz="2000" b="1" dirty="0"/>
                  <a:t>growth, natural mortality rate </a:t>
                </a:r>
                <a:r>
                  <a:rPr lang="en-US" sz="2000" dirty="0"/>
                  <a:t>(</a:t>
                </a:r>
                <a14:m>
                  <m:oMath xmlns:m="http://schemas.openxmlformats.org/officeDocument/2006/math">
                    <m:r>
                      <a:rPr lang="en-US" sz="2000" i="1" dirty="0" smtClean="0">
                        <a:latin typeface="Cambria Math" panose="02040503050406030204" pitchFamily="18" charset="0"/>
                      </a:rPr>
                      <m:t>𝑀</m:t>
                    </m:r>
                  </m:oMath>
                </a14:m>
                <a:r>
                  <a:rPr lang="en-US" sz="2000" dirty="0"/>
                  <a:t>)</a:t>
                </a:r>
                <a:r>
                  <a:rPr lang="en-US" sz="2000" b="1" dirty="0"/>
                  <a:t>, recruitment, selectivity</a:t>
                </a:r>
                <a:r>
                  <a:rPr lang="en-US" sz="2000" dirty="0"/>
                  <a:t>)</a:t>
                </a:r>
              </a:p>
              <a:p>
                <a:r>
                  <a:rPr lang="en-CA" sz="2400" dirty="0"/>
                  <a:t>Simplifying assumptions:</a:t>
                </a:r>
              </a:p>
              <a:p>
                <a:pPr lvl="1"/>
                <a:r>
                  <a:rPr lang="en-CA" sz="2000" dirty="0"/>
                  <a:t>A fish population harvested at a constant </a:t>
                </a:r>
                <a:r>
                  <a:rPr lang="en-CA" sz="2000" i="1" dirty="0"/>
                  <a:t>rate</a:t>
                </a:r>
                <a:r>
                  <a:rPr lang="en-CA" sz="2000" dirty="0"/>
                  <a:t> for many years will achieve equilibrium (“steady state”)</a:t>
                </a:r>
                <a:r>
                  <a:rPr lang="en-US"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38965"/>
                <a:ext cx="11256818" cy="5121930"/>
              </a:xfrm>
              <a:blipFill>
                <a:blip r:embed="rId2"/>
                <a:stretch>
                  <a:fillRect l="-758" t="-16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23</a:t>
            </a:fld>
            <a:endParaRPr lang="en-CA"/>
          </a:p>
        </p:txBody>
      </p:sp>
      <p:pic>
        <p:nvPicPr>
          <p:cNvPr id="5" name="Picture 4"/>
          <p:cNvPicPr>
            <a:picLocks noChangeAspect="1"/>
          </p:cNvPicPr>
          <p:nvPr/>
        </p:nvPicPr>
        <p:blipFill>
          <a:blip r:embed="rId2"/>
          <a:stretch>
            <a:fillRect/>
          </a:stretch>
        </p:blipFill>
        <p:spPr>
          <a:xfrm>
            <a:off x="2735947" y="3971664"/>
            <a:ext cx="3734126" cy="2689231"/>
          </a:xfrm>
          <a:prstGeom prst="rect">
            <a:avLst/>
          </a:prstGeom>
        </p:spPr>
      </p:pic>
      <p:sp>
        <p:nvSpPr>
          <p:cNvPr id="6" name="TextBox 5"/>
          <p:cNvSpPr txBox="1"/>
          <p:nvPr/>
        </p:nvSpPr>
        <p:spPr>
          <a:xfrm>
            <a:off x="7266709" y="3955534"/>
            <a:ext cx="3401291" cy="923330"/>
          </a:xfrm>
          <a:prstGeom prst="rect">
            <a:avLst/>
          </a:prstGeom>
          <a:noFill/>
          <a:ln>
            <a:solidFill>
              <a:schemeClr val="tx2"/>
            </a:solidFill>
          </a:ln>
        </p:spPr>
        <p:txBody>
          <a:bodyPr wrap="square" rtlCol="0">
            <a:spAutoFit/>
          </a:bodyPr>
          <a:lstStyle/>
          <a:p>
            <a:r>
              <a:rPr lang="en-US" i="1" dirty="0">
                <a:solidFill>
                  <a:schemeClr val="accent1">
                    <a:lumMod val="50000"/>
                  </a:schemeClr>
                </a:solidFill>
              </a:rPr>
              <a:t>B</a:t>
            </a:r>
            <a:r>
              <a:rPr lang="en-US" baseline="-25000" dirty="0">
                <a:solidFill>
                  <a:schemeClr val="accent1">
                    <a:lumMod val="50000"/>
                  </a:schemeClr>
                </a:solidFill>
              </a:rPr>
              <a:t>0</a:t>
            </a:r>
            <a:r>
              <a:rPr lang="en-US" dirty="0">
                <a:solidFill>
                  <a:schemeClr val="accent1">
                    <a:lumMod val="50000"/>
                  </a:schemeClr>
                </a:solidFill>
              </a:rPr>
              <a:t> = the state the stock will return to long-term with no fishing and steady state conditions</a:t>
            </a:r>
          </a:p>
        </p:txBody>
      </p:sp>
      <p:sp>
        <p:nvSpPr>
          <p:cNvPr id="7" name="TextBox 6"/>
          <p:cNvSpPr txBox="1"/>
          <p:nvPr/>
        </p:nvSpPr>
        <p:spPr>
          <a:xfrm>
            <a:off x="7266709" y="4995217"/>
            <a:ext cx="3401291" cy="1200329"/>
          </a:xfrm>
          <a:prstGeom prst="rect">
            <a:avLst/>
          </a:prstGeom>
          <a:noFill/>
          <a:ln>
            <a:solidFill>
              <a:schemeClr val="tx2"/>
            </a:solidFill>
          </a:ln>
        </p:spPr>
        <p:txBody>
          <a:bodyPr wrap="square" rtlCol="0">
            <a:spAutoFit/>
          </a:bodyPr>
          <a:lstStyle/>
          <a:p>
            <a:r>
              <a:rPr lang="en-US" i="1" dirty="0">
                <a:solidFill>
                  <a:schemeClr val="accent1">
                    <a:lumMod val="50000"/>
                  </a:schemeClr>
                </a:solidFill>
              </a:rPr>
              <a:t>B</a:t>
            </a:r>
            <a:r>
              <a:rPr lang="en-US" baseline="-25000" dirty="0">
                <a:solidFill>
                  <a:schemeClr val="accent1">
                    <a:lumMod val="50000"/>
                  </a:schemeClr>
                </a:solidFill>
              </a:rPr>
              <a:t>MSY</a:t>
            </a:r>
            <a:r>
              <a:rPr lang="en-US" dirty="0">
                <a:solidFill>
                  <a:schemeClr val="accent1">
                    <a:lumMod val="50000"/>
                  </a:schemeClr>
                </a:solidFill>
              </a:rPr>
              <a:t> = the state the stock will reach in the long-term under a harvest rate of U</a:t>
            </a:r>
            <a:r>
              <a:rPr lang="en-US" baseline="-25000" dirty="0">
                <a:solidFill>
                  <a:schemeClr val="accent1">
                    <a:lumMod val="50000"/>
                  </a:schemeClr>
                </a:solidFill>
              </a:rPr>
              <a:t>MSY</a:t>
            </a:r>
            <a:r>
              <a:rPr lang="en-US" dirty="0">
                <a:solidFill>
                  <a:schemeClr val="accent1">
                    <a:lumMod val="50000"/>
                  </a:schemeClr>
                </a:solidFill>
              </a:rPr>
              <a:t> and steady state conditions</a:t>
            </a:r>
          </a:p>
        </p:txBody>
      </p:sp>
      <p:cxnSp>
        <p:nvCxnSpPr>
          <p:cNvPr id="10" name="Straight Arrow Connector 9"/>
          <p:cNvCxnSpPr/>
          <p:nvPr/>
        </p:nvCxnSpPr>
        <p:spPr>
          <a:xfrm flipH="1" flipV="1">
            <a:off x="5749636" y="4287982"/>
            <a:ext cx="1517074" cy="160992"/>
          </a:xfrm>
          <a:prstGeom prst="straightConnector1">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1"/>
          </p:cNvCxnSpPr>
          <p:nvPr/>
        </p:nvCxnSpPr>
        <p:spPr>
          <a:xfrm flipH="1" flipV="1">
            <a:off x="5701145" y="5292436"/>
            <a:ext cx="1565564" cy="30294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490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Equilibrium?</a:t>
            </a:r>
          </a:p>
        </p:txBody>
      </p:sp>
      <p:sp>
        <p:nvSpPr>
          <p:cNvPr id="3" name="Content Placeholder 2"/>
          <p:cNvSpPr>
            <a:spLocks noGrp="1"/>
          </p:cNvSpPr>
          <p:nvPr>
            <p:ph idx="1"/>
          </p:nvPr>
        </p:nvSpPr>
        <p:spPr>
          <a:xfrm>
            <a:off x="838200" y="1538965"/>
            <a:ext cx="11256818" cy="5121930"/>
          </a:xfrm>
        </p:spPr>
        <p:txBody>
          <a:bodyPr>
            <a:noAutofit/>
          </a:bodyPr>
          <a:lstStyle/>
          <a:p>
            <a:r>
              <a:rPr lang="en-CA" u="sng" dirty="0"/>
              <a:t>Reality:</a:t>
            </a:r>
          </a:p>
          <a:p>
            <a:r>
              <a:rPr lang="en-CA" sz="2400" dirty="0"/>
              <a:t>There is annual variability “noise” (e.g., variable recruitment, mortality, growth) and reference points are best thought of as an average rather than deterministic state. </a:t>
            </a:r>
          </a:p>
          <a:p>
            <a:r>
              <a:rPr lang="en-CA" sz="2400" dirty="0"/>
              <a:t>When fluctuating around some average value, this variability is routinely accounted for in stock assessments.</a:t>
            </a:r>
            <a:endParaRPr lang="en-US" sz="2400" dirty="0"/>
          </a:p>
          <a:p>
            <a:r>
              <a:rPr lang="en-US" sz="2400" dirty="0"/>
              <a:t>However, effects of time-varying processes (</a:t>
            </a:r>
            <a:r>
              <a:rPr lang="en-US" sz="2400" u="sng" dirty="0"/>
              <a:t>trends, regime shifts</a:t>
            </a:r>
            <a:r>
              <a:rPr lang="en-US" sz="2400" dirty="0"/>
              <a:t>) under climate and ecosystem change represents one of the biggest challenges for stock assessment and estimating reference points</a:t>
            </a:r>
          </a:p>
          <a:p>
            <a:r>
              <a:rPr lang="en-US" sz="2400" dirty="0"/>
              <a:t>We’ll talk a bit about this next week, but today we’ll focus on equilibrium reference points as a tool for understanding the effects of fishing on fish populations</a:t>
            </a:r>
          </a:p>
        </p:txBody>
      </p:sp>
      <p:sp>
        <p:nvSpPr>
          <p:cNvPr id="4" name="Slide Number Placeholder 3"/>
          <p:cNvSpPr>
            <a:spLocks noGrp="1"/>
          </p:cNvSpPr>
          <p:nvPr>
            <p:ph type="sldNum" sz="quarter" idx="12"/>
          </p:nvPr>
        </p:nvSpPr>
        <p:spPr/>
        <p:txBody>
          <a:bodyPr/>
          <a:lstStyle/>
          <a:p>
            <a:fld id="{EEDFA2F9-C25F-4A63-B46B-7B5C200A39D1}" type="slidenum">
              <a:rPr lang="en-CA" smtClean="0"/>
              <a:t>24</a:t>
            </a:fld>
            <a:endParaRPr lang="en-CA"/>
          </a:p>
        </p:txBody>
      </p:sp>
    </p:spTree>
    <p:extLst>
      <p:ext uri="{BB962C8B-B14F-4D97-AF65-F5344CB8AC3E}">
        <p14:creationId xmlns:p14="http://schemas.microsoft.com/office/powerpoint/2010/main" val="806933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3. What is MSY?</a:t>
            </a:r>
          </a:p>
        </p:txBody>
      </p:sp>
      <p:sp>
        <p:nvSpPr>
          <p:cNvPr id="3" name="Slide Number Placeholder 2"/>
          <p:cNvSpPr>
            <a:spLocks noGrp="1"/>
          </p:cNvSpPr>
          <p:nvPr>
            <p:ph type="sldNum" sz="quarter" idx="12"/>
          </p:nvPr>
        </p:nvSpPr>
        <p:spPr/>
        <p:txBody>
          <a:bodyPr/>
          <a:lstStyle/>
          <a:p>
            <a:fld id="{EEDFA2F9-C25F-4A63-B46B-7B5C200A39D1}" type="slidenum">
              <a:rPr lang="en-CA" smtClean="0"/>
              <a:t>25</a:t>
            </a:fld>
            <a:endParaRPr lang="en-CA"/>
          </a:p>
        </p:txBody>
      </p:sp>
    </p:spTree>
    <p:extLst>
      <p:ext uri="{BB962C8B-B14F-4D97-AF65-F5344CB8AC3E}">
        <p14:creationId xmlns:p14="http://schemas.microsoft.com/office/powerpoint/2010/main" val="14770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Sustainable Yield (MSY)</a:t>
            </a:r>
          </a:p>
        </p:txBody>
      </p:sp>
      <p:sp>
        <p:nvSpPr>
          <p:cNvPr id="3" name="Content Placeholder 2"/>
          <p:cNvSpPr>
            <a:spLocks noGrp="1"/>
          </p:cNvSpPr>
          <p:nvPr>
            <p:ph idx="1"/>
          </p:nvPr>
        </p:nvSpPr>
        <p:spPr>
          <a:xfrm>
            <a:off x="838200" y="1646398"/>
            <a:ext cx="10515600" cy="4351338"/>
          </a:xfrm>
        </p:spPr>
        <p:txBody>
          <a:bodyPr/>
          <a:lstStyle/>
          <a:p>
            <a:r>
              <a:rPr lang="en-US" dirty="0"/>
              <a:t>We begin by exploring yield in a simple surplus production model</a:t>
            </a:r>
          </a:p>
          <a:p>
            <a:r>
              <a:rPr lang="en-US" dirty="0"/>
              <a:t>We then define the theoretical concept of MSY</a:t>
            </a:r>
          </a:p>
          <a:p>
            <a:r>
              <a:rPr lang="en-US" dirty="0"/>
              <a:t>In later sections we explore MSY in age-structured models</a:t>
            </a:r>
          </a:p>
        </p:txBody>
      </p:sp>
      <p:pic>
        <p:nvPicPr>
          <p:cNvPr id="4" name="Picture 3"/>
          <p:cNvPicPr>
            <a:picLocks noChangeAspect="1"/>
          </p:cNvPicPr>
          <p:nvPr/>
        </p:nvPicPr>
        <p:blipFill>
          <a:blip r:embed="rId2"/>
          <a:stretch>
            <a:fillRect/>
          </a:stretch>
        </p:blipFill>
        <p:spPr>
          <a:xfrm>
            <a:off x="3643849" y="3822067"/>
            <a:ext cx="4017612" cy="2871465"/>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26</a:t>
            </a:fld>
            <a:endParaRPr lang="en-CA"/>
          </a:p>
        </p:txBody>
      </p:sp>
    </p:spTree>
    <p:extLst>
      <p:ext uri="{BB962C8B-B14F-4D97-AF65-F5344CB8AC3E}">
        <p14:creationId xmlns:p14="http://schemas.microsoft.com/office/powerpoint/2010/main" val="1821512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p:txBody>
          <a:bodyPr/>
          <a:lstStyle/>
          <a:p>
            <a:r>
              <a:rPr lang="en-US" dirty="0"/>
              <a:t>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200" y="1527142"/>
                <a:ext cx="10515600" cy="4440025"/>
              </a:xfrm>
            </p:spPr>
            <p:txBody>
              <a:bodyPr/>
              <a:lstStyle/>
              <a:p>
                <a:r>
                  <a:rPr lang="en-US" dirty="0"/>
                  <a:t>Schaefer Model</a:t>
                </a:r>
                <a:r>
                  <a:rPr lang="en-US" baseline="30000" dirty="0"/>
                  <a:t>1</a:t>
                </a:r>
                <a:r>
                  <a:rPr lang="en-US" dirty="0"/>
                  <a:t>: </a:t>
                </a: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latin typeface="Arial" panose="020B0604020202020204" pitchFamily="34" charset="0"/>
                    <a:cs typeface="Times New Roman" panose="02020603050405020304" pitchFamily="18" charset="0"/>
                  </a:rPr>
                  <a:t> = biomass, </a:t>
                </a:r>
                <a14:m>
                  <m:oMath xmlns:m="http://schemas.openxmlformats.org/officeDocument/2006/math">
                    <m:r>
                      <a:rPr lang="en-US" sz="2400" b="0" i="1" smtClean="0">
                        <a:effectLst/>
                        <a:latin typeface="Cambria Math" panose="02040503050406030204" pitchFamily="18" charset="0"/>
                        <a:ea typeface="Cambria Math" panose="02040503050406030204" pitchFamily="18" charset="0"/>
                        <a:cs typeface="Cambria Math" panose="02040503050406030204" pitchFamily="18" charset="0"/>
                      </a:rPr>
                      <m:t>𝐶</m:t>
                    </m:r>
                  </m:oMath>
                </a14:m>
                <a:r>
                  <a:rPr lang="en-US" sz="2400" dirty="0">
                    <a:latin typeface="Arial" panose="020B0604020202020204" pitchFamily="34" charset="0"/>
                    <a:cs typeface="Times New Roman" panose="02020603050405020304" pitchFamily="18" charset="0"/>
                  </a:rPr>
                  <a:t> = catch</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endParaRPr lang="en-US" sz="2400" b="0" i="0" dirty="0">
                  <a:solidFill>
                    <a:srgbClr val="C00000"/>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14:m>
                  <m:oMath xmlns:m="http://schemas.openxmlformats.org/officeDocument/2006/math">
                    <m:r>
                      <a:rPr lang="en-US" sz="240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n-US" sz="2400" dirty="0">
                    <a:solidFill>
                      <a:schemeClr val="tx1"/>
                    </a:solidFill>
                    <a:latin typeface="Arial" panose="020B0604020202020204" pitchFamily="34" charset="0"/>
                    <a:cs typeface="Times New Roman" panose="02020603050405020304" pitchFamily="18" charset="0"/>
                  </a:rPr>
                  <a:t> = discrete time step</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b="-219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F8491E8-67DA-45AB-90EA-D514FE32718E}"/>
              </a:ext>
            </a:extLst>
          </p:cNvPr>
          <p:cNvCxnSpPr/>
          <p:nvPr/>
        </p:nvCxnSpPr>
        <p:spPr>
          <a:xfrm flipH="1" flipV="1">
            <a:off x="5924302" y="4354642"/>
            <a:ext cx="2260282" cy="13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B4CE33-1B16-4A86-935C-14ABCBEFDF9C}"/>
                  </a:ext>
                </a:extLst>
              </p:cNvPr>
              <p:cNvSpPr txBox="1"/>
              <p:nvPr/>
            </p:nvSpPr>
            <p:spPr>
              <a:xfrm>
                <a:off x="8277551" y="3594223"/>
                <a:ext cx="3722771" cy="1200329"/>
              </a:xfrm>
              <a:prstGeom prst="rect">
                <a:avLst/>
              </a:prstGeom>
              <a:noFill/>
            </p:spPr>
            <p:txBody>
              <a:bodyPr wrap="square" rtlCol="0">
                <a:spAutoFit/>
              </a:bodyPr>
              <a:lstStyle/>
              <a:p>
                <a:r>
                  <a:rPr lang="en-US" sz="2400" dirty="0">
                    <a:solidFill>
                      <a:srgbClr val="7030A0"/>
                    </a:solidFill>
                  </a:rPr>
                  <a:t>Combined effects of recruitment, growth, and </a:t>
                </a:r>
                <a:r>
                  <a:rPr lang="en-US" sz="2400" i="1" dirty="0">
                    <a:solidFill>
                      <a:srgbClr val="7030A0"/>
                    </a:solidFill>
                  </a:rPr>
                  <a:t>M</a:t>
                </a:r>
                <a:r>
                  <a:rPr lang="en-US" sz="2400" dirty="0">
                    <a:solidFill>
                      <a:srgbClr val="7030A0"/>
                    </a:solidFill>
                  </a:rPr>
                  <a:t> in a single parameter </a:t>
                </a: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rPr>
                  <a:t> </a:t>
                </a:r>
              </a:p>
            </p:txBody>
          </p:sp>
        </mc:Choice>
        <mc:Fallback xmlns="">
          <p:sp>
            <p:nvSpPr>
              <p:cNvPr id="6" name="TextBox 5">
                <a:extLst>
                  <a:ext uri="{FF2B5EF4-FFF2-40B4-BE49-F238E27FC236}">
                    <a16:creationId xmlns:a16="http://schemas.microsoft.com/office/drawing/2014/main" id="{42B4CE33-1B16-4A86-935C-14ABCBEFDF9C}"/>
                  </a:ext>
                </a:extLst>
              </p:cNvPr>
              <p:cNvSpPr txBox="1">
                <a:spLocks noRot="1" noChangeAspect="1" noMove="1" noResize="1" noEditPoints="1" noAdjustHandles="1" noChangeArrowheads="1" noChangeShapeType="1" noTextEdit="1"/>
              </p:cNvSpPr>
              <p:nvPr/>
            </p:nvSpPr>
            <p:spPr>
              <a:xfrm>
                <a:off x="8277551" y="3594223"/>
                <a:ext cx="3722771" cy="1200329"/>
              </a:xfrm>
              <a:prstGeom prst="rect">
                <a:avLst/>
              </a:prstGeom>
              <a:blipFill>
                <a:blip r:embed="rId3"/>
                <a:stretch>
                  <a:fillRect l="-2619" t="-4061" b="-1066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088F1B3-8E26-4A29-A338-DBDA3DF8943B}"/>
              </a:ext>
            </a:extLst>
          </p:cNvPr>
          <p:cNvCxnSpPr>
            <a:cxnSpLocks/>
          </p:cNvCxnSpPr>
          <p:nvPr/>
        </p:nvCxnSpPr>
        <p:spPr>
          <a:xfrm flipH="1">
            <a:off x="3949832" y="5282071"/>
            <a:ext cx="4234752" cy="13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7F7E1-5CF9-4AB0-835E-F495788CAB75}"/>
              </a:ext>
            </a:extLst>
          </p:cNvPr>
          <p:cNvSpPr txBox="1"/>
          <p:nvPr/>
        </p:nvSpPr>
        <p:spPr>
          <a:xfrm>
            <a:off x="8277551" y="4794552"/>
            <a:ext cx="3653640" cy="830997"/>
          </a:xfrm>
          <a:prstGeom prst="rect">
            <a:avLst/>
          </a:prstGeom>
          <a:noFill/>
        </p:spPr>
        <p:txBody>
          <a:bodyPr wrap="square" rtlCol="0">
            <a:spAutoFit/>
          </a:bodyPr>
          <a:lstStyle/>
          <a:p>
            <a:r>
              <a:rPr lang="en-US" sz="2400" dirty="0">
                <a:solidFill>
                  <a:srgbClr val="C00000"/>
                </a:solidFill>
              </a:rPr>
              <a:t>Maximum population size, “unfished biomass”</a:t>
            </a:r>
          </a:p>
        </p:txBody>
      </p:sp>
      <p:sp>
        <p:nvSpPr>
          <p:cNvPr id="12" name="TextBox 11"/>
          <p:cNvSpPr txBox="1"/>
          <p:nvPr/>
        </p:nvSpPr>
        <p:spPr>
          <a:xfrm>
            <a:off x="260809" y="6176963"/>
            <a:ext cx="11164998" cy="646331"/>
          </a:xfrm>
          <a:prstGeom prst="rect">
            <a:avLst/>
          </a:prstGeom>
          <a:solidFill>
            <a:schemeClr val="accent1">
              <a:alpha val="25000"/>
            </a:schemeClr>
          </a:solidFill>
          <a:ln>
            <a:solidFill>
              <a:schemeClr val="accent1">
                <a:lumMod val="50000"/>
              </a:schemeClr>
            </a:solidFill>
          </a:ln>
        </p:spPr>
        <p:txBody>
          <a:bodyPr wrap="square" rtlCol="0">
            <a:spAutoFit/>
          </a:bodyPr>
          <a:lstStyle/>
          <a:p>
            <a:r>
              <a:rPr lang="en-US" dirty="0">
                <a:solidFill>
                  <a:schemeClr val="tx2"/>
                </a:solidFill>
              </a:rPr>
              <a:t>1. Schaefer, M.B. 1954. Some aspects of the dynamics of the populations important to the management of the commercial marine fisheries. Inter-American Tropical Tuna Commission, 1: 27-56. </a:t>
            </a:r>
          </a:p>
        </p:txBody>
      </p:sp>
      <p:sp>
        <p:nvSpPr>
          <p:cNvPr id="4" name="Slide Number Placeholder 3"/>
          <p:cNvSpPr>
            <a:spLocks noGrp="1"/>
          </p:cNvSpPr>
          <p:nvPr>
            <p:ph type="sldNum" sz="quarter" idx="12"/>
          </p:nvPr>
        </p:nvSpPr>
        <p:spPr/>
        <p:txBody>
          <a:bodyPr/>
          <a:lstStyle/>
          <a:p>
            <a:fld id="{EEDFA2F9-C25F-4A63-B46B-7B5C200A39D1}" type="slidenum">
              <a:rPr lang="en-CA" smtClean="0"/>
              <a:t>27</a:t>
            </a:fld>
            <a:endParaRPr lang="en-CA"/>
          </a:p>
        </p:txBody>
      </p:sp>
    </p:spTree>
    <p:extLst>
      <p:ext uri="{BB962C8B-B14F-4D97-AF65-F5344CB8AC3E}">
        <p14:creationId xmlns:p14="http://schemas.microsoft.com/office/powerpoint/2010/main" val="396080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53398"/>
            <a:ext cx="10515600" cy="1325563"/>
          </a:xfrm>
        </p:spPr>
        <p:txBody>
          <a:bodyPr/>
          <a:lstStyle/>
          <a:p>
            <a:r>
              <a:rPr lang="en-US" dirty="0"/>
              <a:t>Surplus Production (SP)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20882" y="1565996"/>
                <a:ext cx="11298382" cy="4947598"/>
              </a:xfrm>
            </p:spPr>
            <p:txBody>
              <a:bodyPr>
                <a:normAutofit lnSpcReduction="10000"/>
              </a:bodyPr>
              <a:lstStyle/>
              <a:p>
                <a:r>
                  <a:rPr lang="en-US" dirty="0"/>
                  <a:t>Schaefer Model: </a:t>
                </a: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 </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b="0" i="1"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 </m:t>
                      </m:r>
                      <m:r>
                        <a:rPr lang="en-US" sz="4000" i="1" dirty="0" smtClean="0">
                          <a:effectLst/>
                          <a:latin typeface="Cambria Math" panose="02040503050406030204" pitchFamily="18" charset="0"/>
                          <a:ea typeface="Cambria Math" panose="02040503050406030204" pitchFamily="18" charset="0"/>
                          <a:cs typeface="Cambria Math" panose="02040503050406030204" pitchFamily="18" charset="0"/>
                        </a:rPr>
                        <m:t>𝐵𝑛</m:t>
                      </m:r>
                      <m:r>
                        <a:rPr lang="en-US" sz="4000" b="0" i="1" baseline="-25000" dirty="0" smtClean="0">
                          <a:effectLst/>
                          <a:latin typeface="Cambria Math" panose="02040503050406030204" pitchFamily="18" charset="0"/>
                          <a:ea typeface="Cambria Math" panose="02040503050406030204" pitchFamily="18" charset="0"/>
                          <a:cs typeface="Cambria Math" panose="02040503050406030204" pitchFamily="18" charset="0"/>
                        </a:rPr>
                        <m:t>𝑒𝑥𝑡</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r>
                        <a:rPr lang="en-US" sz="4000" i="1" dirty="0">
                          <a:latin typeface="Cambria Math" panose="02040503050406030204" pitchFamily="18" charset="0"/>
                          <a:cs typeface="Times New Roman" panose="02020603050405020304" pitchFamily="18" charset="0"/>
                        </a:rPr>
                        <m:t> = </m:t>
                      </m:r>
                      <m:r>
                        <a:rPr lang="en-US" sz="4000" i="1" dirty="0" err="1" smtClean="0">
                          <a:latin typeface="Cambria Math" panose="02040503050406030204" pitchFamily="18" charset="0"/>
                          <a:ea typeface="Cambria Math" panose="02040503050406030204" pitchFamily="18" charset="0"/>
                          <a:cs typeface="Cambria Math" panose="02040503050406030204" pitchFamily="18" charset="0"/>
                        </a:rPr>
                        <m:t>𝐵</m:t>
                      </m:r>
                      <m:r>
                        <a:rPr lang="en-US" sz="4000" i="1" baseline="-25000" dirty="0" err="1" smtClean="0">
                          <a:latin typeface="Cambria Math" panose="02040503050406030204" pitchFamily="18" charset="0"/>
                          <a:cs typeface="Times New Roman" panose="020206030504050203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m:t>
                      </m:r>
                      <m:r>
                        <a:rPr lang="en-US" sz="4000" b="0" i="1" baseline="-25000" dirty="0" smtClean="0">
                          <a:latin typeface="Cambria Math" panose="02040503050406030204" pitchFamily="18" charset="0"/>
                          <a:cs typeface="Times New Roman" panose="02020603050405020304" pitchFamily="18" charset="0"/>
                        </a:rPr>
                        <m:t>𝑟</m:t>
                      </m:r>
                      <m:r>
                        <a:rPr lang="en-US" sz="4000" b="0" i="1" baseline="-25000" dirty="0" smtClean="0">
                          <a:latin typeface="Cambria Math" panose="02040503050406030204" pitchFamily="18" charset="0"/>
                          <a:cs typeface="Times New Roman" panose="02020603050405020304" pitchFamily="18" charset="0"/>
                        </a:rPr>
                        <m:t>  +   </m:t>
                      </m:r>
                      <m:r>
                        <a:rPr lang="en-US" sz="4000" b="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smtClean="0">
                          <a:latin typeface="Cambria Math" panose="02040503050406030204" pitchFamily="18" charset="0"/>
                          <a:cs typeface="Times New Roman" panose="02020603050405020304" pitchFamily="18" charset="0"/>
                        </a:rPr>
                        <m:t>𝑦𝑒𝑎𝑟</m:t>
                      </m:r>
                      <m:r>
                        <a:rPr lang="en-US" sz="4000" i="1" baseline="-25000" dirty="0" smtClean="0">
                          <a:latin typeface="Cambria Math" panose="02040503050406030204" pitchFamily="18" charset="0"/>
                          <a:cs typeface="Times New Roman" panose="02020603050405020304" pitchFamily="18" charset="0"/>
                        </a:rPr>
                        <m:t>        −</m:t>
                      </m:r>
                      <m:r>
                        <a:rPr lang="en-US" sz="4000" b="0" i="1" dirty="0" smtClean="0">
                          <a:latin typeface="Cambria Math" panose="02040503050406030204" pitchFamily="18" charset="0"/>
                          <a:ea typeface="Cambria Math" panose="02040503050406030204" pitchFamily="18" charset="0"/>
                          <a:cs typeface="Cambria Math" panose="02040503050406030204" pitchFamily="18" charset="0"/>
                        </a:rPr>
                        <m:t>𝐶</m:t>
                      </m:r>
                      <m:r>
                        <a:rPr lang="en-US" sz="4000" b="0" i="1" baseline="-25000" dirty="0" smtClean="0">
                          <a:latin typeface="Cambria Math" panose="02040503050406030204" pitchFamily="18" charset="0"/>
                          <a:ea typeface="Cambria Math" panose="02040503050406030204" pitchFamily="18" charset="0"/>
                          <a:cs typeface="Cambria Math" panose="02040503050406030204" pitchFamily="18" charset="0"/>
                        </a:rPr>
                        <m:t>𝑡</m:t>
                      </m:r>
                      <m:r>
                        <a:rPr lang="en-US" sz="4000" i="1" baseline="-25000" dirty="0" err="1" smtClean="0">
                          <a:latin typeface="Cambria Math" panose="02040503050406030204" pitchFamily="18" charset="0"/>
                          <a:cs typeface="Times New Roman" panose="02020603050405020304" pitchFamily="18" charset="0"/>
                        </a:rPr>
                        <m:t>h𝑖𝑠</m:t>
                      </m:r>
                      <m:r>
                        <a:rPr lang="en-US" sz="4000" i="1" baseline="-25000" dirty="0" smtClean="0">
                          <a:latin typeface="Cambria Math" panose="02040503050406030204" pitchFamily="18" charset="0"/>
                          <a:cs typeface="Times New Roman" panose="02020603050405020304" pitchFamily="18" charset="0"/>
                        </a:rPr>
                        <m:t> </m:t>
                      </m:r>
                      <m:r>
                        <a:rPr lang="en-US" sz="4000" i="1" baseline="-25000" dirty="0">
                          <a:latin typeface="Cambria Math" panose="02040503050406030204" pitchFamily="18" charset="0"/>
                          <a:cs typeface="Times New Roman" panose="02020603050405020304" pitchFamily="18" charset="0"/>
                        </a:rPr>
                        <m:t>𝑦𝑒𝑎𝑟</m:t>
                      </m:r>
                    </m:oMath>
                  </m:oMathPara>
                </a14:m>
                <a:endParaRPr lang="en-US" sz="4000" baseline="-25000" dirty="0">
                  <a:latin typeface="Arial" panose="020B0604020202020204" pitchFamily="34" charset="0"/>
                  <a:cs typeface="Times New Roman" panose="02020603050405020304" pitchFamily="18" charset="0"/>
                </a:endParaRPr>
              </a:p>
              <a:p>
                <a:pPr marL="0" indent="0">
                  <a:buNone/>
                </a:pPr>
                <a:endParaRPr lang="en-US" sz="1600" dirty="0">
                  <a:ea typeface="Cambria Math" panose="02040503050406030204" pitchFamily="18" charset="0"/>
                  <a:cs typeface="Cambria Math" panose="02040503050406030204" pitchFamily="18" charset="0"/>
                </a:endParaRPr>
              </a:p>
              <a:p>
                <a:r>
                  <a:rPr lang="en-US" dirty="0">
                    <a:solidFill>
                      <a:schemeClr val="tx2">
                        <a:lumMod val="75000"/>
                      </a:schemeClr>
                    </a:solidFill>
                    <a:ea typeface="Cambria Math" panose="02040503050406030204" pitchFamily="18" charset="0"/>
                    <a:cs typeface="Cambria Math" panose="02040503050406030204" pitchFamily="18" charset="0"/>
                  </a:rPr>
                  <a:t>The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oMath>
                </a14:m>
                <a:r>
                  <a:rPr lang="en-US" dirty="0">
                    <a:solidFill>
                      <a:schemeClr val="tx2">
                        <a:lumMod val="75000"/>
                      </a:schemeClr>
                    </a:solidFill>
                    <a:ea typeface="Times New Roman" panose="02020603050405020304" pitchFamily="18" charset="0"/>
                    <a:cs typeface="Times New Roman" panose="02020603050405020304" pitchFamily="18" charset="0"/>
                  </a:rPr>
                  <a:t> and </a:t>
                </a:r>
                <a14:m>
                  <m:oMath xmlns:m="http://schemas.openxmlformats.org/officeDocument/2006/math">
                    <m:r>
                      <a:rPr lang="en-US"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solidFill>
                      <a:schemeClr val="tx2">
                        <a:lumMod val="75000"/>
                      </a:schemeClr>
                    </a:solidFill>
                    <a:ea typeface="Times New Roman" panose="02020603050405020304" pitchFamily="18" charset="0"/>
                    <a:cs typeface="Times New Roman" panose="02020603050405020304" pitchFamily="18" charset="0"/>
                  </a:rPr>
                  <a:t> parameters are estimated when the model is fit to data.</a:t>
                </a:r>
              </a:p>
              <a:p>
                <a:pPr marL="0" indent="0">
                  <a:spcBef>
                    <a:spcPts val="1800"/>
                  </a:spcBef>
                  <a:buNone/>
                </a:pPr>
                <a:r>
                  <a:rPr lang="en-US" sz="2400" b="0" u="sng" dirty="0">
                    <a:ea typeface="Cambria Math" panose="02040503050406030204" pitchFamily="18" charset="0"/>
                    <a:cs typeface="Cambria Math" panose="02040503050406030204" pitchFamily="18" charset="0"/>
                  </a:rPr>
                  <a:t>Observations:</a:t>
                </a:r>
                <a:endParaRPr lang="en-US" sz="2400" b="0" i="1" u="sng" dirty="0">
                  <a:latin typeface="Cambria Math" panose="02040503050406030204" pitchFamily="18" charset="0"/>
                  <a:ea typeface="Cambria Math" panose="02040503050406030204" pitchFamily="18" charset="0"/>
                  <a:cs typeface="Cambria Math" panose="02040503050406030204" pitchFamily="18" charset="0"/>
                </a:endParaRPr>
              </a:p>
              <a:p>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Cambria Math" panose="02040503050406030204" pitchFamily="18" charset="0"/>
                      </a:rPr>
                      <m:t>𝑆𝑃</m:t>
                    </m:r>
                    <m:r>
                      <a:rPr lang="en-US" sz="2400" b="0" i="1" baseline="-25000" dirty="0" err="1" smtClean="0">
                        <a:latin typeface="Cambria Math" panose="02040503050406030204" pitchFamily="18" charset="0"/>
                        <a:cs typeface="Times New Roman" panose="02020603050405020304" pitchFamily="18" charset="0"/>
                      </a:rPr>
                      <m:t>𝑡</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depends on </a:t>
                </a:r>
                <a14:m>
                  <m:oMath xmlns:m="http://schemas.openxmlformats.org/officeDocument/2006/math">
                    <m:r>
                      <a:rPr lang="en-US" sz="2400" b="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and the magnitude of the stock biomass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cs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2400" dirty="0">
                    <a:latin typeface="Arial" panose="020B0604020202020204" pitchFamily="34" charset="0"/>
                    <a:cs typeface="Times New Roman" panose="02020603050405020304" pitchFamily="18" charset="0"/>
                  </a:rPr>
                  <a:t>) </a:t>
                </a:r>
                <a:r>
                  <a:rPr lang="en-US" sz="2400" dirty="0">
                    <a:cs typeface="Times New Roman" panose="02020603050405020304" pitchFamily="18" charset="0"/>
                  </a:rPr>
                  <a:t>relative to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sz="2400" dirty="0">
                  <a:latin typeface="Arial" panose="020B0604020202020204" pitchFamily="34" charset="0"/>
                  <a:cs typeface="Times New Roman" panose="02020603050405020304" pitchFamily="18" charset="0"/>
                </a:endParaRPr>
              </a:p>
              <a:p>
                <a:r>
                  <a:rPr lang="en-US" sz="2400" dirty="0">
                    <a:cs typeface="Times New Roman" panose="02020603050405020304" pitchFamily="18" charset="0"/>
                  </a:rPr>
                  <a:t>We can see that if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mbria Math" panose="02040503050406030204" pitchFamily="18" charset="0"/>
                      </a:rPr>
                      <m:t>𝐵</m:t>
                    </m:r>
                  </m:oMath>
                </a14:m>
                <a:r>
                  <a:rPr lang="en-US" sz="2400" dirty="0">
                    <a:cs typeface="Times New Roman" panose="02020603050405020304" pitchFamily="18" charset="0"/>
                  </a:rPr>
                  <a:t> is constant over time (i.e., we are at equilibrium) then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Cambria Math" panose="02040503050406030204" pitchFamily="18" charset="0"/>
                          </a:rPr>
                        </m:ctrlPr>
                      </m:sSubPr>
                      <m:e>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2400" i="1">
                                <a:latin typeface="Cambria Math" panose="02040503050406030204" pitchFamily="18" charset="0"/>
                                <a:ea typeface="Cambria Math" panose="02040503050406030204" pitchFamily="18" charset="0"/>
                                <a:cs typeface="Cambria Math" panose="02040503050406030204" pitchFamily="18" charset="0"/>
                              </a:rPr>
                              <m:t>𝐶</m:t>
                            </m:r>
                          </m:e>
                          <m:sub>
                            <m:r>
                              <a:rPr lang="en-US" sz="2400" i="1">
                                <a:latin typeface="Cambria Math" panose="02040503050406030204" pitchFamily="18" charset="0"/>
                                <a:ea typeface="Cambria Math" panose="02040503050406030204" pitchFamily="18" charset="0"/>
                                <a:cs typeface="Cambria Math" panose="02040503050406030204" pitchFamily="18" charset="0"/>
                              </a:rPr>
                              <m:t>𝑡</m:t>
                            </m:r>
                          </m:sub>
                        </m:sSub>
                        <m:r>
                          <m:rPr>
                            <m:nor/>
                          </m:rPr>
                          <a:rPr lang="en-US" sz="2400" b="0" i="0" smtClean="0">
                            <a:latin typeface="Cambria Math" panose="02040503050406030204" pitchFamily="18" charset="0"/>
                            <a:ea typeface="Cambria Math" panose="02040503050406030204" pitchFamily="18" charset="0"/>
                            <a:cs typeface="Cambria Math" panose="02040503050406030204" pitchFamily="18" charset="0"/>
                          </a:rPr>
                          <m:t> </m:t>
                        </m:r>
                        <m:r>
                          <m:rPr>
                            <m:nor/>
                          </m:rPr>
                          <a:rPr lang="en-US" sz="2400" dirty="0">
                            <a:latin typeface="Arial" panose="020B0604020202020204" pitchFamily="34" charset="0"/>
                            <a:cs typeface="Times New Roman" panose="02020603050405020304" pitchFamily="18" charset="0"/>
                          </a:rPr>
                          <m:t>= </m:t>
                        </m:r>
                        <m:r>
                          <a:rPr lang="en-US" sz="2400" b="0" i="1">
                            <a:latin typeface="Cambria Math" panose="02040503050406030204" pitchFamily="18" charset="0"/>
                            <a:ea typeface="Cambria Math" panose="02040503050406030204" pitchFamily="18" charset="0"/>
                            <a:cs typeface="Cambria Math" panose="02040503050406030204" pitchFamily="18" charset="0"/>
                          </a:rPr>
                          <m:t>𝑆𝑃</m:t>
                        </m:r>
                      </m:e>
                      <m:sub>
                        <m:r>
                          <a:rPr lang="en-US" sz="2400" b="0" i="1">
                            <a:latin typeface="Cambria Math" panose="02040503050406030204" pitchFamily="18" charset="0"/>
                            <a:ea typeface="Cambria Math" panose="02040503050406030204" pitchFamily="18" charset="0"/>
                            <a:cs typeface="Cambria Math" panose="02040503050406030204" pitchFamily="18" charset="0"/>
                          </a:rPr>
                          <m:t>𝑡</m:t>
                        </m:r>
                      </m:sub>
                    </m:sSub>
                  </m:oMath>
                </a14:m>
                <a:endParaRPr lang="en-US" dirty="0"/>
              </a:p>
            </p:txBody>
          </p:sp>
        </mc:Choice>
        <mc:Fallback>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20882" y="1565996"/>
                <a:ext cx="11298382" cy="4947598"/>
              </a:xfrm>
              <a:blipFill>
                <a:blip r:embed="rId2"/>
                <a:stretch>
                  <a:fillRect l="-971" t="-28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1E4E841-0F10-4335-B2E1-470C8952C1C8}"/>
              </a:ext>
            </a:extLst>
          </p:cNvPr>
          <p:cNvSpPr/>
          <p:nvPr/>
        </p:nvSpPr>
        <p:spPr>
          <a:xfrm rot="5400000">
            <a:off x="7525528" y="470864"/>
            <a:ext cx="441025" cy="2787464"/>
          </a:xfrm>
          <a:prstGeom prst="leftBrace">
            <a:avLst>
              <a:gd name="adj1" fmla="val 42858"/>
              <a:gd name="adj2" fmla="val 4970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463208-F18A-4FF1-BCB2-42DB371EDD38}"/>
                  </a:ext>
                </a:extLst>
              </p:cNvPr>
              <p:cNvSpPr txBox="1"/>
              <p:nvPr/>
            </p:nvSpPr>
            <p:spPr>
              <a:xfrm>
                <a:off x="7244940" y="1059309"/>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solidFill>
                                <a:schemeClr val="accent1">
                                  <a:lumMod val="50000"/>
                                </a:schemeClr>
                              </a:solidFill>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solidFill>
                    <a:schemeClr val="accent1">
                      <a:lumMod val="50000"/>
                    </a:schemeClr>
                  </a:solidFill>
                </a:endParaRPr>
              </a:p>
            </p:txBody>
          </p:sp>
        </mc:Choice>
        <mc:Fallback xmlns="">
          <p:sp>
            <p:nvSpPr>
              <p:cNvPr id="10" name="TextBox 9">
                <a:extLst>
                  <a:ext uri="{FF2B5EF4-FFF2-40B4-BE49-F238E27FC236}">
                    <a16:creationId xmlns:a16="http://schemas.microsoft.com/office/drawing/2014/main" id="{8E463208-F18A-4FF1-BCB2-42DB371EDD38}"/>
                  </a:ext>
                </a:extLst>
              </p:cNvPr>
              <p:cNvSpPr txBox="1">
                <a:spLocks noRot="1" noChangeAspect="1" noMove="1" noResize="1" noEditPoints="1" noAdjustHandles="1" noChangeArrowheads="1" noChangeShapeType="1" noTextEdit="1"/>
              </p:cNvSpPr>
              <p:nvPr/>
            </p:nvSpPr>
            <p:spPr>
              <a:xfrm>
                <a:off x="7244940" y="1059309"/>
                <a:ext cx="1199627" cy="584775"/>
              </a:xfrm>
              <a:prstGeom prst="rect">
                <a:avLst/>
              </a:prstGeo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28</a:t>
            </a:fld>
            <a:endParaRPr lang="en-CA"/>
          </a:p>
        </p:txBody>
      </p:sp>
    </p:spTree>
    <p:extLst>
      <p:ext uri="{BB962C8B-B14F-4D97-AF65-F5344CB8AC3E}">
        <p14:creationId xmlns:p14="http://schemas.microsoft.com/office/powerpoint/2010/main" val="3900338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467-7722-42B0-8B7E-F61DF5F69746}"/>
              </a:ext>
            </a:extLst>
          </p:cNvPr>
          <p:cNvSpPr>
            <a:spLocks noGrp="1"/>
          </p:cNvSpPr>
          <p:nvPr>
            <p:ph type="title"/>
          </p:nvPr>
        </p:nvSpPr>
        <p:spPr/>
        <p:txBody>
          <a:bodyPr/>
          <a:lstStyle/>
          <a:p>
            <a:r>
              <a:rPr lang="en-US" dirty="0"/>
              <a:t>MSY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D856F-919C-479E-9FDD-4DE1FCFE4CB7}"/>
                  </a:ext>
                </a:extLst>
              </p:cNvPr>
              <p:cNvSpPr>
                <a:spLocks noGrp="1"/>
              </p:cNvSpPr>
              <p:nvPr>
                <p:ph idx="1"/>
              </p:nvPr>
            </p:nvSpPr>
            <p:spPr>
              <a:xfrm>
                <a:off x="785247" y="1652515"/>
                <a:ext cx="10515600" cy="4351338"/>
              </a:xfrm>
            </p:spPr>
            <p:txBody>
              <a:bodyPr/>
              <a:lstStyle/>
              <a:p>
                <a:r>
                  <a:rPr lang="en-US" dirty="0"/>
                  <a:t>Theory: with increasing long-term </a:t>
                </a:r>
                <a14:m>
                  <m:oMath xmlns:m="http://schemas.openxmlformats.org/officeDocument/2006/math">
                    <m:r>
                      <a:rPr lang="en-US" b="0" i="1" dirty="0" smtClean="0">
                        <a:latin typeface="Cambria Math" panose="02040503050406030204" pitchFamily="18" charset="0"/>
                      </a:rPr>
                      <m:t>𝑢</m:t>
                    </m:r>
                  </m:oMath>
                </a14:m>
                <a:r>
                  <a:rPr lang="en-US" dirty="0"/>
                  <a:t>, the abundance and mean age of a population decreases and the per-capita growth rate of the population increases as a result of reduced competition (or similar effects) as the biomass reduces from carrying capacity </a:t>
                </a:r>
                <a14:m>
                  <m:oMath xmlns:m="http://schemas.openxmlformats.org/officeDocument/2006/math">
                    <m:r>
                      <a:rPr lang="en-US" i="1" dirty="0" smtClean="0">
                        <a:latin typeface="Cambria Math" panose="02040503050406030204" pitchFamily="18" charset="0"/>
                      </a:rPr>
                      <m:t>𝐾</m:t>
                    </m:r>
                  </m:oMath>
                </a14:m>
                <a:r>
                  <a:rPr lang="en-US" dirty="0"/>
                  <a:t> to </a:t>
                </a:r>
                <a14:m>
                  <m:oMath xmlns:m="http://schemas.openxmlformats.org/officeDocument/2006/math">
                    <m:r>
                      <a:rPr lang="en-US" i="1" dirty="0" smtClean="0">
                        <a:latin typeface="Cambria Math" panose="02040503050406030204" pitchFamily="18" charset="0"/>
                      </a:rPr>
                      <m:t>𝐵</m:t>
                    </m:r>
                  </m:oMath>
                </a14:m>
                <a:r>
                  <a:rPr lang="en-US" baseline="-25000" dirty="0"/>
                  <a:t>MSY </a:t>
                </a:r>
              </a:p>
              <a:p>
                <a:endParaRPr lang="en-US" dirty="0"/>
              </a:p>
            </p:txBody>
          </p:sp>
        </mc:Choice>
        <mc:Fallback xmlns="">
          <p:sp>
            <p:nvSpPr>
              <p:cNvPr id="3" name="Content Placeholder 2">
                <a:extLst>
                  <a:ext uri="{FF2B5EF4-FFF2-40B4-BE49-F238E27FC236}">
                    <a16:creationId xmlns:a16="http://schemas.microsoft.com/office/drawing/2014/main" id="{17FD856F-919C-479E-9FDD-4DE1FCFE4CB7}"/>
                  </a:ext>
                </a:extLst>
              </p:cNvPr>
              <p:cNvSpPr>
                <a:spLocks noGrp="1" noRot="1" noChangeAspect="1" noMove="1" noResize="1" noEditPoints="1" noAdjustHandles="1" noChangeArrowheads="1" noChangeShapeType="1" noTextEdit="1"/>
              </p:cNvSpPr>
              <p:nvPr>
                <p:ph idx="1"/>
              </p:nvPr>
            </p:nvSpPr>
            <p:spPr>
              <a:xfrm>
                <a:off x="785247" y="1652515"/>
                <a:ext cx="10515600" cy="4351338"/>
              </a:xfrm>
              <a:blipFill>
                <a:blip r:embed="rId2"/>
                <a:stretch>
                  <a:fillRect l="-1043" t="-224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C9B770-E1D0-4994-B055-C695F699CF2F}"/>
              </a:ext>
            </a:extLst>
          </p:cNvPr>
          <p:cNvPicPr>
            <a:picLocks noChangeAspect="1"/>
          </p:cNvPicPr>
          <p:nvPr/>
        </p:nvPicPr>
        <p:blipFill>
          <a:blip r:embed="rId3"/>
          <a:stretch>
            <a:fillRect/>
          </a:stretch>
        </p:blipFill>
        <p:spPr>
          <a:xfrm>
            <a:off x="838199" y="3775948"/>
            <a:ext cx="4541267" cy="2860701"/>
          </a:xfrm>
          <a:prstGeom prst="rect">
            <a:avLst/>
          </a:prstGeom>
        </p:spPr>
      </p:pic>
      <p:sp>
        <p:nvSpPr>
          <p:cNvPr id="6" name="TextBox 5">
            <a:extLst>
              <a:ext uri="{FF2B5EF4-FFF2-40B4-BE49-F238E27FC236}">
                <a16:creationId xmlns:a16="http://schemas.microsoft.com/office/drawing/2014/main" id="{05EB9193-4E78-477F-953D-2AEF37737F72}"/>
              </a:ext>
            </a:extLst>
          </p:cNvPr>
          <p:cNvSpPr txBox="1"/>
          <p:nvPr/>
        </p:nvSpPr>
        <p:spPr>
          <a:xfrm>
            <a:off x="3887821" y="4078244"/>
            <a:ext cx="2155226" cy="1015663"/>
          </a:xfrm>
          <a:prstGeom prst="rect">
            <a:avLst/>
          </a:prstGeom>
          <a:noFill/>
        </p:spPr>
        <p:txBody>
          <a:bodyPr wrap="square" rtlCol="0">
            <a:spAutoFit/>
          </a:bodyPr>
          <a:lstStyle/>
          <a:p>
            <a:r>
              <a:rPr lang="en-US" sz="2000" dirty="0">
                <a:solidFill>
                  <a:srgbClr val="C00000"/>
                </a:solidFill>
              </a:rPr>
              <a:t>Maximum population </a:t>
            </a:r>
          </a:p>
          <a:p>
            <a:r>
              <a:rPr lang="en-US" sz="2000" dirty="0">
                <a:solidFill>
                  <a:srgbClr val="C00000"/>
                </a:solidFill>
              </a:rPr>
              <a:t>growth rate</a:t>
            </a:r>
            <a:endParaRPr lang="en-CA" sz="2000" dirty="0">
              <a:solidFill>
                <a:srgbClr val="C00000"/>
              </a:solidFill>
            </a:endParaRPr>
          </a:p>
        </p:txBody>
      </p:sp>
      <p:cxnSp>
        <p:nvCxnSpPr>
          <p:cNvPr id="7" name="Straight Arrow Connector 6">
            <a:extLst>
              <a:ext uri="{FF2B5EF4-FFF2-40B4-BE49-F238E27FC236}">
                <a16:creationId xmlns:a16="http://schemas.microsoft.com/office/drawing/2014/main" id="{FBAB630E-5C5C-4D18-8155-C7C4BA26F88D}"/>
              </a:ext>
            </a:extLst>
          </p:cNvPr>
          <p:cNvCxnSpPr>
            <a:cxnSpLocks/>
          </p:cNvCxnSpPr>
          <p:nvPr/>
        </p:nvCxnSpPr>
        <p:spPr>
          <a:xfrm flipH="1">
            <a:off x="2840908" y="4619331"/>
            <a:ext cx="1046467" cy="4858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FA8CF-E5A0-4846-98B9-07C940F31B66}"/>
                  </a:ext>
                </a:extLst>
              </p:cNvPr>
              <p:cNvSpPr txBox="1"/>
              <p:nvPr/>
            </p:nvSpPr>
            <p:spPr>
              <a:xfrm>
                <a:off x="1562739" y="3384734"/>
                <a:ext cx="3423990" cy="461665"/>
              </a:xfrm>
              <a:prstGeom prst="rect">
                <a:avLst/>
              </a:prstGeom>
              <a:noFill/>
            </p:spPr>
            <p:txBody>
              <a:bodyPr wrap="square" rtlCol="0">
                <a:spAutoFit/>
              </a:bodyPr>
              <a:lstStyle/>
              <a:p>
                <a:r>
                  <a:rPr lang="en-US" sz="2400" dirty="0">
                    <a:solidFill>
                      <a:srgbClr val="7030A0"/>
                    </a:solidFill>
                  </a:rPr>
                  <a:t>Carrying capacity </a:t>
                </a:r>
                <a14:m>
                  <m:oMath xmlns:m="http://schemas.openxmlformats.org/officeDocument/2006/math">
                    <m:r>
                      <a:rPr lang="en-US" sz="2400" i="1" dirty="0" smtClean="0">
                        <a:solidFill>
                          <a:srgbClr val="7030A0"/>
                        </a:solidFill>
                        <a:latin typeface="Cambria Math" panose="02040503050406030204" pitchFamily="18" charset="0"/>
                      </a:rPr>
                      <m:t>𝐾</m:t>
                    </m:r>
                  </m:oMath>
                </a14:m>
                <a:endParaRPr lang="en-CA" sz="2400" dirty="0">
                  <a:solidFill>
                    <a:srgbClr val="7030A0"/>
                  </a:solidFill>
                </a:endParaRPr>
              </a:p>
            </p:txBody>
          </p:sp>
        </mc:Choice>
        <mc:Fallback xmlns="">
          <p:sp>
            <p:nvSpPr>
              <p:cNvPr id="8" name="TextBox 7">
                <a:extLst>
                  <a:ext uri="{FF2B5EF4-FFF2-40B4-BE49-F238E27FC236}">
                    <a16:creationId xmlns:a16="http://schemas.microsoft.com/office/drawing/2014/main" id="{D3BFA8CF-E5A0-4846-98B9-07C940F31B66}"/>
                  </a:ext>
                </a:extLst>
              </p:cNvPr>
              <p:cNvSpPr txBox="1">
                <a:spLocks noRot="1" noChangeAspect="1" noMove="1" noResize="1" noEditPoints="1" noAdjustHandles="1" noChangeArrowheads="1" noChangeShapeType="1" noTextEdit="1"/>
              </p:cNvSpPr>
              <p:nvPr/>
            </p:nvSpPr>
            <p:spPr>
              <a:xfrm>
                <a:off x="1562739" y="3384734"/>
                <a:ext cx="3423990" cy="461665"/>
              </a:xfrm>
              <a:prstGeom prst="rect">
                <a:avLst/>
              </a:prstGeom>
              <a:blipFill>
                <a:blip r:embed="rId4"/>
                <a:stretch>
                  <a:fillRect l="-2669" t="-10526" b="-289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78E9F-4399-4EC4-A91F-437C863131A7}"/>
              </a:ext>
            </a:extLst>
          </p:cNvPr>
          <p:cNvSpPr txBox="1"/>
          <p:nvPr/>
        </p:nvSpPr>
        <p:spPr>
          <a:xfrm>
            <a:off x="1226002" y="4678409"/>
            <a:ext cx="1081822" cy="461665"/>
          </a:xfrm>
          <a:prstGeom prst="rect">
            <a:avLst/>
          </a:prstGeom>
          <a:noFill/>
        </p:spPr>
        <p:txBody>
          <a:bodyPr wrap="square" rtlCol="0">
            <a:spAutoFit/>
          </a:bodyPr>
          <a:lstStyle/>
          <a:p>
            <a:r>
              <a:rPr lang="en-US" sz="2400" i="1" dirty="0">
                <a:solidFill>
                  <a:srgbClr val="0000FF"/>
                </a:solidFill>
              </a:rPr>
              <a:t>B</a:t>
            </a:r>
            <a:r>
              <a:rPr lang="en-US" sz="2400" baseline="-25000" dirty="0">
                <a:solidFill>
                  <a:srgbClr val="0000FF"/>
                </a:solidFill>
              </a:rPr>
              <a:t>MSY</a:t>
            </a:r>
            <a:endParaRPr lang="en-CA" sz="2400" baseline="-25000" dirty="0">
              <a:solidFill>
                <a:srgbClr val="0000FF"/>
              </a:solidFill>
            </a:endParaRPr>
          </a:p>
        </p:txBody>
      </p:sp>
      <p:sp>
        <p:nvSpPr>
          <p:cNvPr id="11" name="TextBox 10">
            <a:extLst>
              <a:ext uri="{FF2B5EF4-FFF2-40B4-BE49-F238E27FC236}">
                <a16:creationId xmlns:a16="http://schemas.microsoft.com/office/drawing/2014/main" id="{D691C356-E97D-4BE1-B51A-AE1C96D34334}"/>
              </a:ext>
            </a:extLst>
          </p:cNvPr>
          <p:cNvSpPr txBox="1"/>
          <p:nvPr/>
        </p:nvSpPr>
        <p:spPr>
          <a:xfrm>
            <a:off x="6043047" y="3612989"/>
            <a:ext cx="5959736" cy="2677656"/>
          </a:xfrm>
          <a:prstGeom prst="rect">
            <a:avLst/>
          </a:prstGeom>
          <a:noFill/>
          <a:ln>
            <a:solidFill>
              <a:schemeClr val="tx2"/>
            </a:solidFill>
          </a:ln>
        </p:spPr>
        <p:txBody>
          <a:bodyPr wrap="square" rtlCol="0">
            <a:spAutoFit/>
          </a:bodyPr>
          <a:lstStyle/>
          <a:p>
            <a:r>
              <a:rPr lang="en-US" sz="2400" dirty="0">
                <a:solidFill>
                  <a:schemeClr val="tx2"/>
                </a:solidFill>
              </a:rPr>
              <a:t>Theory: </a:t>
            </a:r>
          </a:p>
          <a:p>
            <a:pPr marL="285750" indent="-285750">
              <a:buFont typeface="Arial" panose="020B0604020202020204" pitchFamily="34" charset="0"/>
              <a:buChar char="•"/>
            </a:pPr>
            <a:r>
              <a:rPr lang="en-US" dirty="0">
                <a:solidFill>
                  <a:schemeClr val="tx2"/>
                </a:solidFill>
              </a:rPr>
              <a:t>The population growth rate is zero at carrying capacity</a:t>
            </a:r>
          </a:p>
          <a:p>
            <a:pPr marL="285750" indent="-285750">
              <a:buFont typeface="Arial" panose="020B0604020202020204" pitchFamily="34" charset="0"/>
              <a:buChar char="•"/>
            </a:pPr>
            <a:r>
              <a:rPr lang="en-US" dirty="0">
                <a:solidFill>
                  <a:schemeClr val="tx2"/>
                </a:solidFill>
              </a:rPr>
              <a:t>As population size is reduced below carry capacity, the population growth rate increases (due to increased available resources, decreased competition)</a:t>
            </a:r>
          </a:p>
          <a:p>
            <a:pPr marL="285750" indent="-285750">
              <a:buFont typeface="Arial" panose="020B0604020202020204" pitchFamily="34" charset="0"/>
              <a:buChar char="•"/>
            </a:pPr>
            <a:r>
              <a:rPr lang="en-US" dirty="0">
                <a:solidFill>
                  <a:schemeClr val="tx2"/>
                </a:solidFill>
              </a:rPr>
              <a:t>Maximum population growth rate occurs at an intermediate population size</a:t>
            </a:r>
          </a:p>
          <a:p>
            <a:pPr marL="285750" indent="-285750">
              <a:buFont typeface="Arial" panose="020B0604020202020204" pitchFamily="34" charset="0"/>
              <a:buChar char="•"/>
            </a:pPr>
            <a:r>
              <a:rPr lang="en-US" dirty="0">
                <a:solidFill>
                  <a:schemeClr val="tx2"/>
                </a:solidFill>
              </a:rPr>
              <a:t>The population “growth” could be harvested as surplus production</a:t>
            </a:r>
            <a:endParaRPr lang="en-CA" dirty="0">
              <a:solidFill>
                <a:schemeClr val="tx2"/>
              </a:solidFill>
            </a:endParaRPr>
          </a:p>
        </p:txBody>
      </p:sp>
      <p:sp>
        <p:nvSpPr>
          <p:cNvPr id="10" name="TextBox 9"/>
          <p:cNvSpPr txBox="1"/>
          <p:nvPr/>
        </p:nvSpPr>
        <p:spPr>
          <a:xfrm rot="16200000">
            <a:off x="169741" y="4600916"/>
            <a:ext cx="1336917" cy="461665"/>
          </a:xfrm>
          <a:prstGeom prst="rect">
            <a:avLst/>
          </a:prstGeom>
          <a:solidFill>
            <a:schemeClr val="bg1"/>
          </a:solidFill>
        </p:spPr>
        <p:txBody>
          <a:bodyPr wrap="square" rtlCol="0">
            <a:spAutoFit/>
          </a:bodyPr>
          <a:lstStyle/>
          <a:p>
            <a:r>
              <a:rPr lang="en-US" sz="2400" dirty="0"/>
              <a:t>Biomass</a:t>
            </a:r>
          </a:p>
        </p:txBody>
      </p:sp>
      <p:sp>
        <p:nvSpPr>
          <p:cNvPr id="12" name="TextBox 11"/>
          <p:cNvSpPr txBox="1"/>
          <p:nvPr/>
        </p:nvSpPr>
        <p:spPr>
          <a:xfrm>
            <a:off x="2113861" y="6452589"/>
            <a:ext cx="2146771" cy="461665"/>
          </a:xfrm>
          <a:prstGeom prst="rect">
            <a:avLst/>
          </a:prstGeom>
          <a:solidFill>
            <a:schemeClr val="bg1"/>
          </a:solidFill>
        </p:spPr>
        <p:txBody>
          <a:bodyPr wrap="square" rtlCol="0">
            <a:spAutoFit/>
          </a:bodyPr>
          <a:lstStyle/>
          <a:p>
            <a:pPr algn="ctr"/>
            <a:r>
              <a:rPr lang="en-US" sz="2400" dirty="0"/>
              <a:t>Time</a:t>
            </a:r>
            <a:endParaRPr lang="en-US" sz="2400" i="1" dirty="0"/>
          </a:p>
        </p:txBody>
      </p:sp>
      <p:sp>
        <p:nvSpPr>
          <p:cNvPr id="4" name="Slide Number Placeholder 3"/>
          <p:cNvSpPr>
            <a:spLocks noGrp="1"/>
          </p:cNvSpPr>
          <p:nvPr>
            <p:ph type="sldNum" sz="quarter" idx="12"/>
          </p:nvPr>
        </p:nvSpPr>
        <p:spPr/>
        <p:txBody>
          <a:bodyPr/>
          <a:lstStyle/>
          <a:p>
            <a:fld id="{EEDFA2F9-C25F-4A63-B46B-7B5C200A39D1}" type="slidenum">
              <a:rPr lang="en-CA" smtClean="0"/>
              <a:t>29</a:t>
            </a:fld>
            <a:endParaRPr lang="en-CA"/>
          </a:p>
        </p:txBody>
      </p:sp>
    </p:spTree>
    <p:extLst>
      <p:ext uri="{BB962C8B-B14F-4D97-AF65-F5344CB8AC3E}">
        <p14:creationId xmlns:p14="http://schemas.microsoft.com/office/powerpoint/2010/main" val="143329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545996"/>
            <a:ext cx="10515600" cy="5137608"/>
          </a:xfrm>
        </p:spPr>
        <p:txBody>
          <a:bodyPr>
            <a:noAutofit/>
          </a:bodyPr>
          <a:lstStyle/>
          <a:p>
            <a:r>
              <a:rPr lang="en-US" dirty="0"/>
              <a:t>This webinar comes after the 2021 joint TESA/National Operational Guidelines (NOG) Taskforce workshop on “</a:t>
            </a:r>
            <a:r>
              <a:rPr lang="en-US" i="1" dirty="0"/>
              <a:t>Limit Reference Points and the Fish Stocks Provisions</a:t>
            </a:r>
            <a:r>
              <a:rPr lang="en-US" dirty="0"/>
              <a:t>”.</a:t>
            </a:r>
          </a:p>
          <a:p>
            <a:r>
              <a:rPr lang="en-US" dirty="0"/>
              <a:t>Feedback from the workshop indicated a desire for more training in the theory and calculation of reference points.</a:t>
            </a:r>
          </a:p>
          <a:p>
            <a:r>
              <a:rPr lang="en-US" dirty="0"/>
              <a:t>This webinar tries to address this gap by focusing on the more technical aspects of calculating reference points. </a:t>
            </a:r>
          </a:p>
          <a:p>
            <a:r>
              <a:rPr lang="en-US" dirty="0"/>
              <a:t>Participants are invited to review the materials from the 2021 workshop for a deeper dive into considerations for selecting LRPs</a:t>
            </a:r>
          </a:p>
          <a:p>
            <a:pPr lvl="1"/>
            <a:r>
              <a:rPr lang="en-US" dirty="0">
                <a:hlinkClick r:id="rId3"/>
              </a:rPr>
              <a:t>https://github.com/TESA-workshops/LRP</a:t>
            </a:r>
            <a:endParaRPr lang="en-US" dirty="0"/>
          </a:p>
          <a:p>
            <a:pPr lvl="1"/>
            <a:r>
              <a:rPr lang="en-US" dirty="0"/>
              <a:t>The proceedings from the 2021 workshop will be published as a DFO Technical Report</a:t>
            </a:r>
          </a:p>
        </p:txBody>
      </p:sp>
      <p:sp>
        <p:nvSpPr>
          <p:cNvPr id="4" name="Slide Number Placeholder 3"/>
          <p:cNvSpPr>
            <a:spLocks noGrp="1"/>
          </p:cNvSpPr>
          <p:nvPr>
            <p:ph type="sldNum" sz="quarter" idx="12"/>
          </p:nvPr>
        </p:nvSpPr>
        <p:spPr/>
        <p:txBody>
          <a:bodyPr/>
          <a:lstStyle/>
          <a:p>
            <a:fld id="{EEDFA2F9-C25F-4A63-B46B-7B5C200A39D1}" type="slidenum">
              <a:rPr lang="en-CA" smtClean="0"/>
              <a:t>3</a:t>
            </a:fld>
            <a:endParaRPr lang="en-CA"/>
          </a:p>
        </p:txBody>
      </p:sp>
    </p:spTree>
    <p:extLst>
      <p:ext uri="{BB962C8B-B14F-4D97-AF65-F5344CB8AC3E}">
        <p14:creationId xmlns:p14="http://schemas.microsoft.com/office/powerpoint/2010/main" val="60848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r>
              <a:rPr lang="en-US" dirty="0"/>
              <a:t>Surplus Production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408709" y="1547786"/>
                <a:ext cx="11468305" cy="5033377"/>
              </a:xfrm>
            </p:spPr>
            <p:txBody>
              <a:bodyPr>
                <a:normAutofit/>
              </a:bodyPr>
              <a:lstStyle/>
              <a:p>
                <a:pPr marL="0" indent="0">
                  <a:buNone/>
                  <a:tabLst>
                    <a:tab pos="2244725" algn="l"/>
                  </a:tabLst>
                </a:pPr>
                <a:r>
                  <a:rPr lang="en-US" sz="4000" dirty="0">
                    <a:effectLst/>
                    <a:ea typeface="Cambria Math" panose="02040503050406030204" pitchFamily="18" charset="0"/>
                    <a:cs typeface="Cambria Math" panose="02040503050406030204" pitchFamily="18" charset="0"/>
                  </a:rPr>
                  <a:t>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endParaRPr lang="en-US" sz="3600" dirty="0">
                  <a:effectLst/>
                  <a:ea typeface="Times New Roman" panose="02020603050405020304" pitchFamily="18" charset="0"/>
                  <a:cs typeface="Times New Roman" panose="02020603050405020304" pitchFamily="18" charset="0"/>
                </a:endParaRPr>
              </a:p>
              <a:p>
                <a:pPr>
                  <a:spcBef>
                    <a:spcPts val="3600"/>
                  </a:spcBef>
                </a:pPr>
                <a:r>
                  <a:rPr lang="en-US" dirty="0"/>
                  <a:t>We can see that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𝑆𝑃</m:t>
                        </m:r>
                      </m:e>
                      <m:sub>
                        <m:r>
                          <a:rPr lang="en-US">
                            <a:latin typeface="Cambria Math" panose="02040503050406030204" pitchFamily="18" charset="0"/>
                          </a:rPr>
                          <m:t>𝑡</m:t>
                        </m:r>
                      </m:sub>
                    </m:sSub>
                  </m:oMath>
                </a14:m>
                <a:r>
                  <a:rPr lang="en-US" dirty="0"/>
                  <a:t> is a quadratic function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𝑡</m:t>
                        </m:r>
                      </m:sub>
                    </m:sSub>
                  </m:oMath>
                </a14:m>
                <a:endParaRPr lang="en-US" dirty="0"/>
              </a:p>
              <a:p>
                <a:r>
                  <a:rPr lang="en-US" dirty="0"/>
                  <a:t>Observation:</a:t>
                </a:r>
              </a:p>
              <a:p>
                <a:pPr lvl="1"/>
                <a:r>
                  <a:rPr lang="en-US" dirty="0"/>
                  <a:t>There is a single maximum value of </a:t>
                </a:r>
                <a14:m>
                  <m:oMath xmlns:m="http://schemas.openxmlformats.org/officeDocument/2006/math">
                    <m:r>
                      <a:rPr lang="en-US" i="1" dirty="0" smtClean="0">
                        <a:latin typeface="Cambria Math" panose="02040503050406030204" pitchFamily="18" charset="0"/>
                      </a:rPr>
                      <m:t>𝑆𝑃</m:t>
                    </m:r>
                  </m:oMath>
                </a14:m>
                <a:r>
                  <a:rPr lang="en-US" dirty="0"/>
                  <a:t> (MSY) that </a:t>
                </a:r>
              </a:p>
              <a:p>
                <a:pPr marL="457200" lvl="1" indent="0">
                  <a:buNone/>
                </a:pPr>
                <a:r>
                  <a:rPr lang="en-US" dirty="0"/>
                  <a:t>occurs at an intermediate level of biomass</a:t>
                </a:r>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408709" y="1547786"/>
                <a:ext cx="11468305" cy="5033377"/>
              </a:xfrm>
              <a:blipFill>
                <a:blip r:embed="rId2"/>
                <a:stretch>
                  <a:fillRect l="-9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3"/>
          <a:stretch>
            <a:fillRect/>
          </a:stretch>
        </p:blipFill>
        <p:spPr>
          <a:xfrm>
            <a:off x="8346744" y="3367854"/>
            <a:ext cx="3613192" cy="310886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ADE7E2-BC72-4C29-B220-DE4AD000FE03}"/>
                  </a:ext>
                </a:extLst>
              </p:cNvPr>
              <p:cNvSpPr txBox="1"/>
              <p:nvPr/>
            </p:nvSpPr>
            <p:spPr>
              <a:xfrm>
                <a:off x="6891810" y="1458248"/>
                <a:ext cx="314906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f>
                        <m:fPr>
                          <m:ctrlPr>
                            <a:rPr lang="en-US" sz="2800" i="1">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sSup>
                            <m:sSupPr>
                              <m:ctrlPr>
                                <a:rPr lang="en-US" sz="2800" i="1" smtClean="0">
                                  <a:latin typeface="Cambria Math" panose="02040503050406030204" pitchFamily="18" charset="0"/>
                                  <a:ea typeface="Cambria Math" panose="02040503050406030204" pitchFamily="18" charset="0"/>
                                </a:rPr>
                              </m:ctrlPr>
                            </m:sSupPr>
                            <m:e>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𝐵</m:t>
                                  </m:r>
                                </m:e>
                                <m:sub>
                                  <m:r>
                                    <a:rPr lang="en-US" sz="2800" i="1">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cs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2</m:t>
                              </m:r>
                            </m:sup>
                          </m:sSup>
                        </m:num>
                        <m:den>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oMath>
                  </m:oMathPara>
                </a14:m>
                <a:endParaRPr lang="en-US" sz="2800" dirty="0"/>
              </a:p>
            </p:txBody>
          </p:sp>
        </mc:Choice>
        <mc:Fallback xmlns="">
          <p:sp>
            <p:nvSpPr>
              <p:cNvPr id="4" name="TextBox 3">
                <a:extLst>
                  <a:ext uri="{FF2B5EF4-FFF2-40B4-BE49-F238E27FC236}">
                    <a16:creationId xmlns:a16="http://schemas.microsoft.com/office/drawing/2014/main" id="{8AADE7E2-BC72-4C29-B220-DE4AD000FE03}"/>
                  </a:ext>
                </a:extLst>
              </p:cNvPr>
              <p:cNvSpPr txBox="1">
                <a:spLocks noRot="1" noChangeAspect="1" noMove="1" noResize="1" noEditPoints="1" noAdjustHandles="1" noChangeArrowheads="1" noChangeShapeType="1" noTextEdit="1"/>
              </p:cNvSpPr>
              <p:nvPr/>
            </p:nvSpPr>
            <p:spPr>
              <a:xfrm>
                <a:off x="6891810" y="1458248"/>
                <a:ext cx="3149065" cy="954107"/>
              </a:xfrm>
              <a:prstGeom prst="rect">
                <a:avLst/>
              </a:prstGeo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CB19A3A-EBF3-4CD2-9C4A-63F1972A7AF3}"/>
              </a:ext>
            </a:extLst>
          </p:cNvPr>
          <p:cNvSpPr/>
          <p:nvPr/>
        </p:nvSpPr>
        <p:spPr>
          <a:xfrm>
            <a:off x="10359997" y="345760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142861" y="1935302"/>
            <a:ext cx="436418" cy="138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EEDFA2F9-C25F-4A63-B46B-7B5C200A39D1}" type="slidenum">
              <a:rPr lang="en-CA" smtClean="0"/>
              <a:t>30</a:t>
            </a:fld>
            <a:endParaRPr lang="en-CA"/>
          </a:p>
        </p:txBody>
      </p:sp>
    </p:spTree>
    <p:extLst>
      <p:ext uri="{BB962C8B-B14F-4D97-AF65-F5344CB8AC3E}">
        <p14:creationId xmlns:p14="http://schemas.microsoft.com/office/powerpoint/2010/main" val="20239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AEF-74C2-4ADB-A09F-F6E8351CCEE8}"/>
              </a:ext>
            </a:extLst>
          </p:cNvPr>
          <p:cNvSpPr>
            <a:spLocks noGrp="1"/>
          </p:cNvSpPr>
          <p:nvPr>
            <p:ph type="title"/>
          </p:nvPr>
        </p:nvSpPr>
        <p:spPr>
          <a:xfrm>
            <a:off x="852054" y="0"/>
            <a:ext cx="10515600" cy="1325563"/>
          </a:xfrm>
        </p:spPr>
        <p:txBody>
          <a:bodyPr/>
          <a:lstStyle/>
          <a:p>
            <a:r>
              <a:rPr lang="en-US" dirty="0"/>
              <a:t>Equilibrium yield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4F30B-5E05-4E1F-9793-53C05C001C38}"/>
                  </a:ext>
                </a:extLst>
              </p:cNvPr>
              <p:cNvSpPr>
                <a:spLocks noGrp="1"/>
              </p:cNvSpPr>
              <p:nvPr>
                <p:ph idx="1"/>
              </p:nvPr>
            </p:nvSpPr>
            <p:spPr>
              <a:xfrm>
                <a:off x="852054" y="1292153"/>
                <a:ext cx="10515600" cy="4351338"/>
              </a:xfrm>
            </p:spPr>
            <p:txBody>
              <a:bodyPr/>
              <a:lstStyle/>
              <a:p>
                <a:r>
                  <a:rPr lang="en-US" dirty="0"/>
                  <a:t>MSY = maximum long-term yield that the stock can produce, given constant parameters (i.e., equilibrium conditions).</a:t>
                </a:r>
              </a:p>
              <a:p>
                <a:r>
                  <a:rPr lang="en-US" dirty="0"/>
                  <a:t>MSY occurs at an intermediate harvest rate (</a:t>
                </a:r>
                <a14:m>
                  <m:oMath xmlns:m="http://schemas.openxmlformats.org/officeDocument/2006/math">
                    <m:r>
                      <a:rPr lang="en-US" i="1" dirty="0" smtClean="0">
                        <a:latin typeface="Cambria Math" panose="02040503050406030204" pitchFamily="18" charset="0"/>
                      </a:rPr>
                      <m:t>𝑢</m:t>
                    </m:r>
                  </m:oMath>
                </a14:m>
                <a:r>
                  <a:rPr lang="en-US" dirty="0"/>
                  <a:t>) between </a:t>
                </a:r>
                <a14:m>
                  <m:oMath xmlns:m="http://schemas.openxmlformats.org/officeDocument/2006/math">
                    <m:r>
                      <a:rPr lang="en-US" i="1" dirty="0" smtClean="0">
                        <a:latin typeface="Cambria Math" panose="02040503050406030204" pitchFamily="18" charset="0"/>
                      </a:rPr>
                      <m:t>𝑢</m:t>
                    </m:r>
                    <m:r>
                      <a:rPr lang="en-US" b="0" i="1" dirty="0" smtClean="0">
                        <a:latin typeface="Cambria Math" panose="02040503050406030204" pitchFamily="18" charset="0"/>
                      </a:rPr>
                      <m:t>=0</m:t>
                    </m:r>
                  </m:oMath>
                </a14:m>
                <a:r>
                  <a:rPr lang="en-US" dirty="0"/>
                  <a:t> and a </a:t>
                </a:r>
                <a14:m>
                  <m:oMath xmlns:m="http://schemas.openxmlformats.org/officeDocument/2006/math">
                    <m:r>
                      <a:rPr lang="en-US" i="1" dirty="0">
                        <a:latin typeface="Cambria Math" panose="02040503050406030204" pitchFamily="18" charset="0"/>
                      </a:rPr>
                      <m:t>𝑢</m:t>
                    </m:r>
                  </m:oMath>
                </a14:m>
                <a:r>
                  <a:rPr lang="en-US" dirty="0"/>
                  <a:t> that crashes the stock, and at a biomass below carrying capacity </a:t>
                </a:r>
                <a14:m>
                  <m:oMath xmlns:m="http://schemas.openxmlformats.org/officeDocument/2006/math">
                    <m:r>
                      <a:rPr lang="en-US" i="1" dirty="0" smtClean="0">
                        <a:latin typeface="Cambria Math" panose="02040503050406030204" pitchFamily="18" charset="0"/>
                      </a:rPr>
                      <m:t>𝐾</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2E4F30B-5E05-4E1F-9793-53C05C001C38}"/>
                  </a:ext>
                </a:extLst>
              </p:cNvPr>
              <p:cNvSpPr>
                <a:spLocks noGrp="1" noRot="1" noChangeAspect="1" noMove="1" noResize="1" noEditPoints="1" noAdjustHandles="1" noChangeArrowheads="1" noChangeShapeType="1" noTextEdit="1"/>
              </p:cNvSpPr>
              <p:nvPr>
                <p:ph idx="1"/>
              </p:nvPr>
            </p:nvSpPr>
            <p:spPr>
              <a:xfrm>
                <a:off x="852054" y="1292153"/>
                <a:ext cx="10515600" cy="4351338"/>
              </a:xfrm>
              <a:blipFill>
                <a:blip r:embed="rId2"/>
                <a:stretch>
                  <a:fillRect l="-1043" t="-2381" r="-58"/>
                </a:stretch>
              </a:blipFill>
            </p:spPr>
            <p:txBody>
              <a:bodyPr/>
              <a:lstStyle/>
              <a:p>
                <a:r>
                  <a:rPr lang="en-US">
                    <a:noFill/>
                  </a:rPr>
                  <a:t> </a:t>
                </a:r>
              </a:p>
            </p:txBody>
          </p:sp>
        </mc:Fallback>
      </mc:AlternateContent>
      <p:pic>
        <p:nvPicPr>
          <p:cNvPr id="26626" name="Picture 2">
            <a:extLst>
              <a:ext uri="{FF2B5EF4-FFF2-40B4-BE49-F238E27FC236}">
                <a16:creationId xmlns:a16="http://schemas.microsoft.com/office/drawing/2014/main" id="{896C1C39-F90C-46E8-A025-AC503C22A7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963"/>
          <a:stretch/>
        </p:blipFill>
        <p:spPr bwMode="auto">
          <a:xfrm>
            <a:off x="3651357" y="3359727"/>
            <a:ext cx="5520351" cy="32742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CE0DAEA-2CA7-4DEE-9D09-1A87025BB598}"/>
              </a:ext>
            </a:extLst>
          </p:cNvPr>
          <p:cNvCxnSpPr/>
          <p:nvPr/>
        </p:nvCxnSpPr>
        <p:spPr>
          <a:xfrm flipH="1" flipV="1">
            <a:off x="3505201" y="3727962"/>
            <a:ext cx="2197314"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58933-1AD3-4527-8198-224D71F98FAE}"/>
              </a:ext>
            </a:extLst>
          </p:cNvPr>
          <p:cNvSpPr txBox="1"/>
          <p:nvPr/>
        </p:nvSpPr>
        <p:spPr>
          <a:xfrm>
            <a:off x="2864904" y="3467822"/>
            <a:ext cx="938170" cy="461665"/>
          </a:xfrm>
          <a:prstGeom prst="rect">
            <a:avLst/>
          </a:prstGeom>
          <a:noFill/>
        </p:spPr>
        <p:txBody>
          <a:bodyPr wrap="square" rtlCol="0">
            <a:spAutoFit/>
          </a:bodyPr>
          <a:lstStyle/>
          <a:p>
            <a:r>
              <a:rPr lang="en-US" sz="2400" dirty="0">
                <a:solidFill>
                  <a:schemeClr val="accent2"/>
                </a:solidFill>
              </a:rPr>
              <a:t>MSY</a:t>
            </a:r>
          </a:p>
        </p:txBody>
      </p:sp>
      <p:sp>
        <p:nvSpPr>
          <p:cNvPr id="5" name="TextBox 4"/>
          <p:cNvSpPr txBox="1"/>
          <p:nvPr/>
        </p:nvSpPr>
        <p:spPr>
          <a:xfrm>
            <a:off x="7578256" y="3573089"/>
            <a:ext cx="4392755" cy="1631216"/>
          </a:xfrm>
          <a:prstGeom prst="rect">
            <a:avLst/>
          </a:prstGeom>
          <a:noFill/>
          <a:ln>
            <a:solidFill>
              <a:schemeClr val="tx2">
                <a:lumMod val="50000"/>
              </a:schemeClr>
            </a:solidFill>
          </a:ln>
        </p:spPr>
        <p:txBody>
          <a:bodyPr wrap="square" rtlCol="0">
            <a:spAutoFit/>
          </a:bodyPr>
          <a:lstStyle/>
          <a:p>
            <a:r>
              <a:rPr lang="en-US" sz="2000" dirty="0">
                <a:solidFill>
                  <a:schemeClr val="accent1">
                    <a:lumMod val="50000"/>
                  </a:schemeClr>
                </a:solidFill>
              </a:rPr>
              <a:t>Therefore, there is a constant harvest rate </a:t>
            </a:r>
            <a:r>
              <a:rPr lang="en-US" sz="2000" i="1" dirty="0">
                <a:solidFill>
                  <a:schemeClr val="accent1">
                    <a:lumMod val="50000"/>
                  </a:schemeClr>
                </a:solidFill>
              </a:rPr>
              <a:t>u</a:t>
            </a:r>
            <a:r>
              <a:rPr lang="en-US" sz="2000" dirty="0">
                <a:solidFill>
                  <a:schemeClr val="accent1">
                    <a:lumMod val="50000"/>
                  </a:schemeClr>
                </a:solidFill>
              </a:rPr>
              <a:t> that maximizes long term yield</a:t>
            </a:r>
          </a:p>
          <a:p>
            <a:endParaRPr lang="en-US" sz="2000" dirty="0">
              <a:solidFill>
                <a:schemeClr val="accent1">
                  <a:lumMod val="50000"/>
                </a:schemeClr>
              </a:solidFill>
            </a:endParaRPr>
          </a:p>
          <a:p>
            <a:r>
              <a:rPr lang="en-US" sz="2000" dirty="0">
                <a:solidFill>
                  <a:schemeClr val="accent1">
                    <a:lumMod val="50000"/>
                  </a:schemeClr>
                </a:solidFill>
              </a:rPr>
              <a:t>This is </a:t>
            </a:r>
            <a:r>
              <a:rPr lang="en-US" sz="2000" i="1" dirty="0" err="1">
                <a:solidFill>
                  <a:schemeClr val="accent1">
                    <a:lumMod val="50000"/>
                  </a:schemeClr>
                </a:solidFill>
              </a:rPr>
              <a:t>u</a:t>
            </a:r>
            <a:r>
              <a:rPr lang="en-US" sz="2000" baseline="-25000" dirty="0" err="1">
                <a:solidFill>
                  <a:schemeClr val="accent1">
                    <a:lumMod val="50000"/>
                  </a:schemeClr>
                </a:solidFill>
              </a:rPr>
              <a:t>MSY</a:t>
            </a:r>
            <a:r>
              <a:rPr lang="en-US" sz="2000" dirty="0">
                <a:solidFill>
                  <a:schemeClr val="accent1">
                    <a:lumMod val="50000"/>
                  </a:schemeClr>
                </a:solidFill>
              </a:rPr>
              <a:t>, or in instantaneous terms, </a:t>
            </a:r>
            <a:r>
              <a:rPr lang="en-US" sz="2000" i="1" dirty="0">
                <a:solidFill>
                  <a:schemeClr val="accent1">
                    <a:lumMod val="50000"/>
                  </a:schemeClr>
                </a:solidFill>
              </a:rPr>
              <a:t>F</a:t>
            </a:r>
            <a:r>
              <a:rPr lang="en-US" sz="2000" baseline="-25000" dirty="0">
                <a:solidFill>
                  <a:schemeClr val="accent1">
                    <a:lumMod val="50000"/>
                  </a:schemeClr>
                </a:solidFill>
              </a:rPr>
              <a:t>MSY</a:t>
            </a:r>
          </a:p>
        </p:txBody>
      </p:sp>
      <p:sp>
        <p:nvSpPr>
          <p:cNvPr id="6" name="TextBox 5"/>
          <p:cNvSpPr txBox="1"/>
          <p:nvPr/>
        </p:nvSpPr>
        <p:spPr>
          <a:xfrm rot="16200000">
            <a:off x="3162983" y="4277645"/>
            <a:ext cx="976747" cy="461665"/>
          </a:xfrm>
          <a:prstGeom prst="rect">
            <a:avLst/>
          </a:prstGeom>
          <a:solidFill>
            <a:schemeClr val="bg1"/>
          </a:solidFill>
        </p:spPr>
        <p:txBody>
          <a:bodyPr wrap="square" rtlCol="0">
            <a:spAutoFit/>
          </a:bodyPr>
          <a:lstStyle/>
          <a:p>
            <a:r>
              <a:rPr lang="en-US" sz="2400" dirty="0"/>
              <a:t>Yield</a:t>
            </a:r>
          </a:p>
        </p:txBody>
      </p:sp>
      <p:sp>
        <p:nvSpPr>
          <p:cNvPr id="11" name="TextBox 10"/>
          <p:cNvSpPr txBox="1"/>
          <p:nvPr/>
        </p:nvSpPr>
        <p:spPr>
          <a:xfrm>
            <a:off x="5585109" y="6396335"/>
            <a:ext cx="2146771" cy="461665"/>
          </a:xfrm>
          <a:prstGeom prst="rect">
            <a:avLst/>
          </a:prstGeom>
          <a:solidFill>
            <a:schemeClr val="bg1"/>
          </a:solidFill>
        </p:spPr>
        <p:txBody>
          <a:bodyPr wrap="square" rtlCol="0">
            <a:spAutoFit/>
          </a:bodyPr>
          <a:lstStyle/>
          <a:p>
            <a:r>
              <a:rPr lang="en-US" sz="2400" dirty="0"/>
              <a:t>Harvest rate, </a:t>
            </a:r>
            <a:r>
              <a:rPr lang="en-US" sz="2400" i="1" dirty="0"/>
              <a:t>u</a:t>
            </a:r>
          </a:p>
        </p:txBody>
      </p:sp>
      <p:cxnSp>
        <p:nvCxnSpPr>
          <p:cNvPr id="12" name="Straight Arrow Connector 11"/>
          <p:cNvCxnSpPr/>
          <p:nvPr/>
        </p:nvCxnSpPr>
        <p:spPr>
          <a:xfrm flipH="1">
            <a:off x="5638800" y="4384964"/>
            <a:ext cx="1932709" cy="1863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31</a:t>
            </a:fld>
            <a:endParaRPr lang="en-CA"/>
          </a:p>
        </p:txBody>
      </p:sp>
    </p:spTree>
    <p:extLst>
      <p:ext uri="{BB962C8B-B14F-4D97-AF65-F5344CB8AC3E}">
        <p14:creationId xmlns:p14="http://schemas.microsoft.com/office/powerpoint/2010/main" val="30627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MSY as target/limit</a:t>
            </a:r>
          </a:p>
        </p:txBody>
      </p:sp>
      <p:sp>
        <p:nvSpPr>
          <p:cNvPr id="3" name="Content Placeholder 2"/>
          <p:cNvSpPr>
            <a:spLocks noGrp="1"/>
          </p:cNvSpPr>
          <p:nvPr>
            <p:ph idx="1"/>
          </p:nvPr>
        </p:nvSpPr>
        <p:spPr/>
        <p:txBody>
          <a:bodyPr>
            <a:noAutofit/>
          </a:bodyPr>
          <a:lstStyle/>
          <a:p>
            <a:r>
              <a:rPr lang="en-US" dirty="0"/>
              <a:t>The concept of MSY has been the global standard for sustainable fisheries for decades (Sainsbury 2008; Cadrin 2012) and is included in many international agreements, e.g.,</a:t>
            </a:r>
          </a:p>
          <a:p>
            <a:pPr lvl="1"/>
            <a:r>
              <a:rPr lang="en-US" dirty="0">
                <a:solidFill>
                  <a:schemeClr val="tx2"/>
                </a:solidFill>
              </a:rPr>
              <a:t>Straddling Fish Stocks and Highly Migratory Fish Stocks Agreement (UN 1995) </a:t>
            </a:r>
          </a:p>
          <a:p>
            <a:pPr lvl="1"/>
            <a:r>
              <a:rPr lang="en-US" dirty="0">
                <a:solidFill>
                  <a:schemeClr val="tx2"/>
                </a:solidFill>
              </a:rPr>
              <a:t>European Union Common Fisheries Policy (EU 2013)</a:t>
            </a:r>
            <a:endParaRPr lang="en-US" sz="2800" dirty="0">
              <a:solidFill>
                <a:schemeClr val="tx2"/>
              </a:solidFill>
            </a:endParaRPr>
          </a:p>
          <a:p>
            <a:pPr marL="0" indent="0">
              <a:buNone/>
            </a:pPr>
            <a:r>
              <a:rPr lang="en-US" dirty="0"/>
              <a:t>and national laws, e.g., </a:t>
            </a:r>
          </a:p>
          <a:p>
            <a:pPr lvl="1"/>
            <a:r>
              <a:rPr lang="en-US" dirty="0">
                <a:solidFill>
                  <a:schemeClr val="tx2"/>
                </a:solidFill>
              </a:rPr>
              <a:t>US Magnuson-Stevens Fishery Conservation and Management Act (2007)</a:t>
            </a:r>
          </a:p>
          <a:p>
            <a:r>
              <a:rPr lang="en-US" dirty="0"/>
              <a:t>Role of </a:t>
            </a:r>
            <a:r>
              <a:rPr lang="en-US" i="1" dirty="0"/>
              <a:t>F</a:t>
            </a:r>
            <a:r>
              <a:rPr lang="en-US" baseline="-25000" dirty="0"/>
              <a:t>MSY</a:t>
            </a:r>
            <a:r>
              <a:rPr lang="en-US" dirty="0"/>
              <a:t> has shifted towards being a limit rather than a target (Larkin 1977; Mace 2001; Punt and Smith 2001). See Ex 1 for references.</a:t>
            </a:r>
          </a:p>
        </p:txBody>
      </p:sp>
      <p:sp>
        <p:nvSpPr>
          <p:cNvPr id="4" name="Slide Number Placeholder 3"/>
          <p:cNvSpPr>
            <a:spLocks noGrp="1"/>
          </p:cNvSpPr>
          <p:nvPr>
            <p:ph type="sldNum" sz="quarter" idx="12"/>
          </p:nvPr>
        </p:nvSpPr>
        <p:spPr/>
        <p:txBody>
          <a:bodyPr/>
          <a:lstStyle/>
          <a:p>
            <a:fld id="{EEDFA2F9-C25F-4A63-B46B-7B5C200A39D1}" type="slidenum">
              <a:rPr lang="en-CA" smtClean="0"/>
              <a:t>32</a:t>
            </a:fld>
            <a:endParaRPr lang="en-CA"/>
          </a:p>
        </p:txBody>
      </p:sp>
    </p:spTree>
    <p:extLst>
      <p:ext uri="{BB962C8B-B14F-4D97-AF65-F5344CB8AC3E}">
        <p14:creationId xmlns:p14="http://schemas.microsoft.com/office/powerpoint/2010/main" val="1651020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A85-7E86-48D1-AD60-53EC4CE993F7}"/>
              </a:ext>
            </a:extLst>
          </p:cNvPr>
          <p:cNvSpPr>
            <a:spLocks noGrp="1"/>
          </p:cNvSpPr>
          <p:nvPr>
            <p:ph type="title"/>
          </p:nvPr>
        </p:nvSpPr>
        <p:spPr/>
        <p:txBody>
          <a:bodyPr/>
          <a:lstStyle/>
          <a:p>
            <a:r>
              <a:rPr lang="en-US" dirty="0"/>
              <a:t>MSY in Canadian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B80C9-E240-46B0-8A05-1FFC3DA02840}"/>
                  </a:ext>
                </a:extLst>
              </p:cNvPr>
              <p:cNvSpPr>
                <a:spLocks noGrp="1"/>
              </p:cNvSpPr>
              <p:nvPr>
                <p:ph idx="1"/>
              </p:nvPr>
            </p:nvSpPr>
            <p:spPr/>
            <p:txBody>
              <a:bodyPr/>
              <a:lstStyle/>
              <a:p>
                <a:r>
                  <a:rPr lang="en-US" dirty="0"/>
                  <a:t>From DFO’s PA Policy (DFO 2009):</a:t>
                </a:r>
              </a:p>
              <a:p>
                <a:pPr lvl="1"/>
                <a:r>
                  <a:rPr lang="en-US" b="0" i="0" dirty="0">
                    <a:solidFill>
                      <a:srgbClr val="333333"/>
                    </a:solidFill>
                    <a:effectLst/>
                    <a:latin typeface="Noto Sans" panose="020B0502040504020204" pitchFamily="34" charset="0"/>
                  </a:rPr>
                  <a:t>“the Removal Reference must be less than or equal to the removal rate associated with maximum sustainable yield” </a:t>
                </a:r>
                <a:r>
                  <a:rPr lang="en-US" dirty="0">
                    <a:solidFill>
                      <a:srgbClr val="333333"/>
                    </a:solidFill>
                    <a:latin typeface="Noto Sans" panose="020B0502040504020204" pitchFamily="34" charset="0"/>
                  </a:rPr>
                  <a:t>i.e., </a:t>
                </a:r>
                <a14:m>
                  <m:oMath xmlns:m="http://schemas.openxmlformats.org/officeDocument/2006/math">
                    <m:r>
                      <a:rPr lang="en-US" i="1" dirty="0" smtClean="0">
                        <a:effectLst/>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effectLst/>
                    <a:ea typeface="Times New Roman" panose="02020603050405020304" pitchFamily="18" charset="0"/>
                    <a:cs typeface="Arial" panose="020B0604020202020204" pitchFamily="34" charset="0"/>
                  </a:rPr>
                  <a:t> is a </a:t>
                </a:r>
                <a:r>
                  <a:rPr lang="en-US" u="sng" dirty="0">
                    <a:effectLst/>
                    <a:ea typeface="Times New Roman" panose="02020603050405020304" pitchFamily="18" charset="0"/>
                    <a:cs typeface="Arial" panose="020B0604020202020204" pitchFamily="34" charset="0"/>
                  </a:rPr>
                  <a:t>limit</a:t>
                </a:r>
                <a:r>
                  <a:rPr lang="en-US" dirty="0">
                    <a:effectLst/>
                    <a:ea typeface="Times New Roman" panose="02020603050405020304" pitchFamily="18" charset="0"/>
                    <a:cs typeface="Arial" panose="020B0604020202020204" pitchFamily="34" charset="0"/>
                  </a:rPr>
                  <a:t> </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the long-term average biomass from fishing at a constant </a:t>
                </a:r>
                <a14:m>
                  <m:oMath xmlns:m="http://schemas.openxmlformats.org/officeDocument/2006/math">
                    <m:r>
                      <a:rPr lang="en-US" i="1" dirty="0">
                        <a:latin typeface="Cambria Math" panose="02040503050406030204" pitchFamily="18" charset="0"/>
                        <a:ea typeface="Times New Roman" panose="02020603050405020304" pitchFamily="18" charset="0"/>
                        <a:cs typeface="Arial" panose="020B0604020202020204" pitchFamily="34" charset="0"/>
                      </a:rPr>
                      <m:t>𝐹</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ea typeface="Times New Roman" panose="02020603050405020304" pitchFamily="18" charset="0"/>
                    <a:cs typeface="Arial" panose="020B0604020202020204" pitchFamily="34" charset="0"/>
                  </a:rPr>
                  <a:t> under equilibrium conditions.</a:t>
                </a:r>
              </a:p>
              <a:p>
                <a14:m>
                  <m:oMath xmlns:m="http://schemas.openxmlformats.org/officeDocument/2006/math">
                    <m:r>
                      <a:rPr lang="en-US" b="0" i="1" dirty="0" smtClean="0">
                        <a:effectLst/>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i="0" baseline="-25000" dirty="0" smtClean="0">
                        <a:effectLst/>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is commonly used as a </a:t>
                </a:r>
                <a:r>
                  <a:rPr lang="en-US" u="sng" dirty="0"/>
                  <a:t>target</a:t>
                </a:r>
                <a:r>
                  <a:rPr lang="en-US" dirty="0"/>
                  <a:t> biomass</a:t>
                </a:r>
              </a:p>
            </p:txBody>
          </p:sp>
        </mc:Choice>
        <mc:Fallback xmlns="">
          <p:sp>
            <p:nvSpPr>
              <p:cNvPr id="3" name="Content Placeholder 2">
                <a:extLst>
                  <a:ext uri="{FF2B5EF4-FFF2-40B4-BE49-F238E27FC236}">
                    <a16:creationId xmlns:a16="http://schemas.microsoft.com/office/drawing/2014/main" id="{030B80C9-E240-46B0-8A05-1FFC3DA0284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33</a:t>
            </a:fld>
            <a:endParaRPr lang="en-CA"/>
          </a:p>
        </p:txBody>
      </p:sp>
    </p:spTree>
    <p:extLst>
      <p:ext uri="{BB962C8B-B14F-4D97-AF65-F5344CB8AC3E}">
        <p14:creationId xmlns:p14="http://schemas.microsoft.com/office/powerpoint/2010/main" val="102604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FE9-C92E-4C0D-AF55-B7CDB4CEE800}"/>
              </a:ext>
            </a:extLst>
          </p:cNvPr>
          <p:cNvSpPr>
            <a:spLocks noGrp="1"/>
          </p:cNvSpPr>
          <p:nvPr>
            <p:ph type="title"/>
          </p:nvPr>
        </p:nvSpPr>
        <p:spPr>
          <a:xfrm>
            <a:off x="865910" y="0"/>
            <a:ext cx="10515600" cy="1325563"/>
          </a:xfrm>
        </p:spPr>
        <p:txBody>
          <a:bodyPr/>
          <a:lstStyle/>
          <a:p>
            <a:r>
              <a:rPr lang="en-US" dirty="0"/>
              <a:t>References</a:t>
            </a:r>
          </a:p>
        </p:txBody>
      </p:sp>
      <p:sp>
        <p:nvSpPr>
          <p:cNvPr id="4" name="TextBox 3">
            <a:extLst>
              <a:ext uri="{FF2B5EF4-FFF2-40B4-BE49-F238E27FC236}">
                <a16:creationId xmlns:a16="http://schemas.microsoft.com/office/drawing/2014/main" id="{FB59732B-FDAB-40AD-9EB2-A8B6F08A0B92}"/>
              </a:ext>
            </a:extLst>
          </p:cNvPr>
          <p:cNvSpPr txBox="1"/>
          <p:nvPr/>
        </p:nvSpPr>
        <p:spPr>
          <a:xfrm>
            <a:off x="364717" y="1131570"/>
            <a:ext cx="11670383" cy="5416868"/>
          </a:xfrm>
          <a:prstGeom prst="rect">
            <a:avLst/>
          </a:prstGeom>
          <a:solidFill>
            <a:schemeClr val="accent1">
              <a:alpha val="25000"/>
            </a:schemeClr>
          </a:solidFill>
          <a:ln>
            <a:solidFill>
              <a:schemeClr val="accent1">
                <a:lumMod val="50000"/>
              </a:schemeClr>
            </a:solidFill>
          </a:ln>
        </p:spPr>
        <p:txBody>
          <a:bodyPr wrap="square" rtlCol="0">
            <a:spAutoFit/>
          </a:bodyPr>
          <a:lstStyle/>
          <a:p>
            <a:pPr marL="269875" indent="-269875">
              <a:spcBef>
                <a:spcPts val="600"/>
              </a:spcBef>
            </a:pPr>
            <a:r>
              <a:rPr lang="en-US" dirty="0">
                <a:solidFill>
                  <a:schemeClr val="tx2"/>
                </a:solidFill>
              </a:rPr>
              <a:t>Caddy, J.F. and Agnew, D.J. 2003. Recovery plans for depleted stocks: an overview of global experience. ICES CM 2003.</a:t>
            </a:r>
          </a:p>
          <a:p>
            <a:pPr marL="269875" indent="-269875">
              <a:spcBef>
                <a:spcPts val="600"/>
              </a:spcBef>
            </a:pPr>
            <a:r>
              <a:rPr lang="en-US" dirty="0">
                <a:solidFill>
                  <a:schemeClr val="tx2"/>
                </a:solidFill>
              </a:rPr>
              <a:t>Cadrin, S.X. 2012. Unintended consequences of MSY proxies for defining overfishing. ICES Evolution of management frameworks to prevent overfishing. ICES CM 2012/L:23. </a:t>
            </a:r>
          </a:p>
          <a:p>
            <a:pPr marL="269875" indent="-269875">
              <a:spcBef>
                <a:spcPts val="600"/>
              </a:spcBef>
            </a:pPr>
            <a:r>
              <a:rPr lang="en-US" dirty="0">
                <a:solidFill>
                  <a:schemeClr val="tx2"/>
                </a:solidFill>
              </a:rPr>
              <a:t>EU (European Union). 2013. </a:t>
            </a:r>
            <a:r>
              <a:rPr lang="en-US" dirty="0">
                <a:solidFill>
                  <a:schemeClr val="tx2"/>
                </a:solidFill>
                <a:hlinkClick r:id="rId2"/>
              </a:rPr>
              <a:t>European Union: Common fisheries policy.</a:t>
            </a:r>
            <a:endParaRPr lang="en-US" dirty="0">
              <a:solidFill>
                <a:schemeClr val="tx2"/>
              </a:solidFill>
            </a:endParaRPr>
          </a:p>
          <a:p>
            <a:pPr marL="269875" indent="-269875">
              <a:spcBef>
                <a:spcPts val="600"/>
              </a:spcBef>
            </a:pPr>
            <a:r>
              <a:rPr lang="en-US" dirty="0">
                <a:solidFill>
                  <a:schemeClr val="tx2"/>
                </a:solidFill>
              </a:rPr>
              <a:t>Larkin, P.A. 1977. An epitaph for the concept of maximum sustained yield. Tran. Am. Fish. Soc. 106: 1‐11.</a:t>
            </a:r>
          </a:p>
          <a:p>
            <a:pPr marL="269875" indent="-269875">
              <a:spcBef>
                <a:spcPts val="600"/>
              </a:spcBef>
            </a:pPr>
            <a:r>
              <a:rPr lang="en-US" dirty="0">
                <a:solidFill>
                  <a:schemeClr val="tx2"/>
                </a:solidFill>
              </a:rPr>
              <a:t>Mace, P.M. 2001. A new role for MSY in single-species and ecosystem approaches to fisheries stock assessment and management. Fish and Fisheries, 2, 2-32. </a:t>
            </a:r>
          </a:p>
          <a:p>
            <a:pPr marL="269875" indent="-269875">
              <a:spcBef>
                <a:spcPts val="600"/>
              </a:spcBef>
            </a:pPr>
            <a:r>
              <a:rPr lang="en-US" dirty="0">
                <a:solidFill>
                  <a:schemeClr val="tx2"/>
                </a:solidFill>
              </a:rPr>
              <a:t>Mace, P.M. 2004. In </a:t>
            </a:r>
            <a:r>
              <a:rPr lang="en-US" dirty="0" err="1">
                <a:solidFill>
                  <a:schemeClr val="tx2"/>
                </a:solidFill>
              </a:rPr>
              <a:t>defence</a:t>
            </a:r>
            <a:r>
              <a:rPr lang="en-US" dirty="0">
                <a:solidFill>
                  <a:schemeClr val="tx2"/>
                </a:solidFill>
              </a:rPr>
              <a:t> of fisheries scientists, single-species models and other scapegoats: confronting the real problems: Perspectives on eco-system-based approaches to the management of marine resources. Marine Ecology Progress Series 274: 285-291</a:t>
            </a:r>
          </a:p>
          <a:p>
            <a:pPr marL="269875" indent="-269875">
              <a:spcBef>
                <a:spcPts val="600"/>
              </a:spcBef>
            </a:pPr>
            <a:r>
              <a:rPr lang="en-US" dirty="0">
                <a:solidFill>
                  <a:schemeClr val="tx2"/>
                </a:solidFill>
              </a:rPr>
              <a:t>Magnuson-Stevens Fishery Conservation and Management Act. 2007. Management Reauthorization Act of 2006. Public Law 109–479. US Congress, Washington, DC. 91 pp.</a:t>
            </a:r>
          </a:p>
          <a:p>
            <a:pPr marL="269875" indent="-269875">
              <a:spcBef>
                <a:spcPts val="600"/>
              </a:spcBef>
            </a:pPr>
            <a:r>
              <a:rPr lang="en-US" dirty="0">
                <a:solidFill>
                  <a:schemeClr val="tx2"/>
                </a:solidFill>
              </a:rPr>
              <a:t>Sainsbury, K. 2008. Best Practice Reference Points for Australian Fisheries. Australian Fisheries Management Authority Report R2001/0999.</a:t>
            </a:r>
          </a:p>
          <a:p>
            <a:pPr marL="269875" indent="-269875">
              <a:spcBef>
                <a:spcPts val="600"/>
              </a:spcBef>
            </a:pPr>
            <a:r>
              <a:rPr lang="en-US" dirty="0">
                <a:solidFill>
                  <a:schemeClr val="tx2"/>
                </a:solidFill>
              </a:rPr>
              <a:t>UN (United Nations). 1995. Agreement for the implementation of the provisions of the United Nations Convention on the Law of the Sea of 10 December, 1982 relating to the conservation and management of straddling fish stocks and highly migratory fish stocks. UN Rome, Italy.</a:t>
            </a:r>
          </a:p>
        </p:txBody>
      </p:sp>
      <p:sp>
        <p:nvSpPr>
          <p:cNvPr id="3" name="Slide Number Placeholder 2"/>
          <p:cNvSpPr>
            <a:spLocks noGrp="1"/>
          </p:cNvSpPr>
          <p:nvPr>
            <p:ph type="sldNum" sz="quarter" idx="12"/>
          </p:nvPr>
        </p:nvSpPr>
        <p:spPr/>
        <p:txBody>
          <a:bodyPr/>
          <a:lstStyle/>
          <a:p>
            <a:fld id="{EEDFA2F9-C25F-4A63-B46B-7B5C200A39D1}" type="slidenum">
              <a:rPr lang="en-CA" smtClean="0"/>
              <a:t>34</a:t>
            </a:fld>
            <a:endParaRPr lang="en-CA"/>
          </a:p>
        </p:txBody>
      </p:sp>
    </p:spTree>
    <p:extLst>
      <p:ext uri="{BB962C8B-B14F-4D97-AF65-F5344CB8AC3E}">
        <p14:creationId xmlns:p14="http://schemas.microsoft.com/office/powerpoint/2010/main" val="3897903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4. Reference Points in Surplus Production Models</a:t>
            </a:r>
          </a:p>
        </p:txBody>
      </p:sp>
      <p:sp>
        <p:nvSpPr>
          <p:cNvPr id="3" name="Slide Number Placeholder 2"/>
          <p:cNvSpPr>
            <a:spLocks noGrp="1"/>
          </p:cNvSpPr>
          <p:nvPr>
            <p:ph type="sldNum" sz="quarter" idx="12"/>
          </p:nvPr>
        </p:nvSpPr>
        <p:spPr/>
        <p:txBody>
          <a:bodyPr/>
          <a:lstStyle/>
          <a:p>
            <a:fld id="{EEDFA2F9-C25F-4A63-B46B-7B5C200A39D1}" type="slidenum">
              <a:rPr lang="en-CA" smtClean="0"/>
              <a:t>35</a:t>
            </a:fld>
            <a:endParaRPr lang="en-CA"/>
          </a:p>
        </p:txBody>
      </p:sp>
    </p:spTree>
    <p:extLst>
      <p:ext uri="{BB962C8B-B14F-4D97-AF65-F5344CB8AC3E}">
        <p14:creationId xmlns:p14="http://schemas.microsoft.com/office/powerpoint/2010/main" val="1299966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lnSpcReduction="10000"/>
              </a:bodyPr>
              <a:lstStyle/>
              <a:p>
                <a:r>
                  <a:rPr lang="en-US" dirty="0"/>
                  <a:t>Schaefer Model</a:t>
                </a:r>
                <a:r>
                  <a:rPr lang="en-US" baseline="30000" dirty="0"/>
                  <a:t>1</a:t>
                </a:r>
                <a:r>
                  <a:rPr lang="en-US" dirty="0"/>
                  <a:t>: </a:t>
                </a:r>
              </a:p>
              <a:p>
                <a:pPr marL="0" indent="0">
                  <a:buNone/>
                </a:pPr>
                <a:endParaRPr lang="en-US" i="1" dirty="0">
                  <a:effectLst/>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 xmlns:m="http://schemas.openxmlformats.org/officeDocument/2006/math">
                    <m:sSub>
                      <m:sSubPr>
                        <m:ctrlPr>
                          <a:rPr lang="en-US" sz="5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r>
                      <a:rPr lang="en-US" sz="40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40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40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r>
                      <a:rPr lang="en-US" sz="40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5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effectLst/>
                            <a:latin typeface="Cambria Math" panose="02040503050406030204" pitchFamily="18" charset="0"/>
                            <a:ea typeface="Cambria Math" panose="02040503050406030204" pitchFamily="18" charset="0"/>
                            <a:cs typeface="Cambria Math" panose="02040503050406030204" pitchFamily="18" charset="0"/>
                          </a:rPr>
                          <m:t>𝐶</m:t>
                        </m:r>
                      </m:e>
                      <m:sub>
                        <m:r>
                          <a:rPr lang="en-US" sz="40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p>
              <a:p>
                <a:pPr marL="0" indent="0" algn="ctr">
                  <a:buNone/>
                </a:pP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ea typeface="Cambria Math" panose="02040503050406030204" pitchFamily="18" charset="0"/>
                  <a:cs typeface="Cambria Math" panose="02040503050406030204" pitchFamily="18" charset="0"/>
                </a:endParaRPr>
              </a:p>
              <a:p>
                <a:pPr marL="0" indent="0">
                  <a:buNone/>
                </a:pPr>
                <a:r>
                  <a:rPr lang="en-US" sz="2400" dirty="0">
                    <a:effectLst/>
                    <a:ea typeface="Cambria Math" panose="02040503050406030204" pitchFamily="18" charset="0"/>
                    <a:cs typeface="Cambria Math" panose="02040503050406030204" pitchFamily="18" charset="0"/>
                  </a:rPr>
                  <a:t>The model has two estimated parameters:</a:t>
                </a:r>
              </a:p>
              <a:p>
                <a:pPr marL="0" indent="0">
                  <a:buNone/>
                </a:pPr>
                <a14:m>
                  <m:oMath xmlns:m="http://schemas.openxmlformats.org/officeDocument/2006/math">
                    <m:r>
                      <m:rPr>
                        <m:sty m:val="p"/>
                      </m:rPr>
                      <a:rPr lang="en-US" sz="24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400" dirty="0">
                    <a:solidFill>
                      <a:srgbClr val="7030A0"/>
                    </a:solidFill>
                    <a:latin typeface="Arial" panose="020B0604020202020204" pitchFamily="34" charset="0"/>
                    <a:cs typeface="Times New Roman" panose="02020603050405020304" pitchFamily="18" charset="0"/>
                  </a:rPr>
                  <a:t> = intrinsic rate of population growth </a:t>
                </a:r>
              </a:p>
              <a:p>
                <a:pPr marL="0" indent="0">
                  <a:buNone/>
                </a:pPr>
                <a14:m>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K</m:t>
                    </m:r>
                  </m:oMath>
                </a14:m>
                <a:r>
                  <a:rPr lang="en-US" sz="2400" dirty="0">
                    <a:solidFill>
                      <a:srgbClr val="C00000"/>
                    </a:solidFill>
                    <a:latin typeface="Arial" panose="020B0604020202020204" pitchFamily="34" charset="0"/>
                    <a:cs typeface="Times New Roman" panose="02020603050405020304" pitchFamily="18" charset="0"/>
                  </a:rPr>
                  <a:t> = carrying capacity</a:t>
                </a:r>
              </a:p>
              <a:p>
                <a:pPr marL="0" indent="0">
                  <a:buNone/>
                </a:pPr>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3159"/>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5965A79F-A7C1-4AB2-8A08-3FF50A82BF93}"/>
              </a:ext>
            </a:extLst>
          </p:cNvPr>
          <p:cNvSpPr/>
          <p:nvPr/>
        </p:nvSpPr>
        <p:spPr>
          <a:xfrm rot="5400000">
            <a:off x="6414430" y="900557"/>
            <a:ext cx="411060" cy="2659310"/>
          </a:xfrm>
          <a:prstGeom prst="leftBrace">
            <a:avLst>
              <a:gd name="adj1" fmla="val 42858"/>
              <a:gd name="adj2" fmla="val 49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5584BF-F86D-4116-8640-62D64836A7CE}"/>
                  </a:ext>
                </a:extLst>
              </p:cNvPr>
              <p:cNvSpPr txBox="1"/>
              <p:nvPr/>
            </p:nvSpPr>
            <p:spPr>
              <a:xfrm>
                <a:off x="6095999" y="1439907"/>
                <a:ext cx="11996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9E5584BF-F86D-4116-8640-62D64836A7CE}"/>
                  </a:ext>
                </a:extLst>
              </p:cNvPr>
              <p:cNvSpPr txBox="1">
                <a:spLocks noRot="1" noChangeAspect="1" noMove="1" noResize="1" noEditPoints="1" noAdjustHandles="1" noChangeArrowheads="1" noChangeShapeType="1" noTextEdit="1"/>
              </p:cNvSpPr>
              <p:nvPr/>
            </p:nvSpPr>
            <p:spPr>
              <a:xfrm>
                <a:off x="6095999" y="1439907"/>
                <a:ext cx="1199627" cy="584775"/>
              </a:xfrm>
              <a:prstGeom prst="rect">
                <a:avLst/>
              </a:prstGeom>
              <a:blipFill>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36</a:t>
            </a:fld>
            <a:endParaRPr lang="en-CA"/>
          </a:p>
        </p:txBody>
      </p:sp>
    </p:spTree>
    <p:extLst>
      <p:ext uri="{BB962C8B-B14F-4D97-AF65-F5344CB8AC3E}">
        <p14:creationId xmlns:p14="http://schemas.microsoft.com/office/powerpoint/2010/main" val="37301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endParaRPr lang="en-US" baseline="3000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A13328C-AA9F-4A63-811E-2BF0FC83AB50}"/>
                  </a:ext>
                </a:extLst>
              </p:cNvPr>
              <p:cNvSpPr>
                <a:spLocks noGrp="1"/>
              </p:cNvSpPr>
              <p:nvPr>
                <p:ph idx="1"/>
              </p:nvPr>
            </p:nvSpPr>
            <p:spPr>
              <a:xfrm>
                <a:off x="838200" y="1527142"/>
                <a:ext cx="10515600" cy="4440025"/>
              </a:xfrm>
            </p:spPr>
            <p:txBody>
              <a:bodyPr>
                <a:normAutofit/>
              </a:bodyPr>
              <a:lstStyle/>
              <a:p>
                <a:r>
                  <a:rPr lang="en-US" dirty="0"/>
                  <a:t>Our reference point calculations depend on the model parameters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r>
                      <a:rPr lang="en-US" sz="2800"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t>and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endParaRPr lang="en-US" dirty="0"/>
              </a:p>
              <a:p>
                <a:r>
                  <a:rPr lang="en-US" dirty="0"/>
                  <a:t>We can derive formulas for:</a:t>
                </a:r>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 harvest rate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MSY</m:t>
                    </m:r>
                  </m:oMath>
                </a14:m>
                <a:endParaRPr lang="en-US" dirty="0"/>
              </a:p>
              <a:p>
                <a:pPr lvl="1"/>
                <a:endParaRPr lang="en-US" dirty="0"/>
              </a:p>
              <a:p>
                <a:endParaRPr lang="en-US" dirty="0"/>
              </a:p>
            </p:txBody>
          </p:sp>
        </mc:Choice>
        <mc:Fallback xmlns="">
          <p:sp>
            <p:nvSpPr>
              <p:cNvPr id="15" name="Content Placeholder 2">
                <a:extLst>
                  <a:ext uri="{FF2B5EF4-FFF2-40B4-BE49-F238E27FC236}">
                    <a16:creationId xmlns:a16="http://schemas.microsoft.com/office/drawing/2014/main" id="{1A13328C-AA9F-4A63-811E-2BF0FC83AB50}"/>
                  </a:ext>
                </a:extLst>
              </p:cNvPr>
              <p:cNvSpPr>
                <a:spLocks noGrp="1" noRot="1" noChangeAspect="1" noMove="1" noResize="1" noEditPoints="1" noAdjustHandles="1" noChangeArrowheads="1" noChangeShapeType="1" noTextEdit="1"/>
              </p:cNvSpPr>
              <p:nvPr>
                <p:ph idx="1"/>
              </p:nvPr>
            </p:nvSpPr>
            <p:spPr>
              <a:xfrm>
                <a:off x="838200" y="1527142"/>
                <a:ext cx="10515600" cy="4440025"/>
              </a:xfrm>
              <a:blipFill>
                <a:blip r:embed="rId2"/>
                <a:stretch>
                  <a:fillRect l="-1043" t="-233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37</a:t>
            </a:fld>
            <a:endParaRPr lang="en-CA"/>
          </a:p>
        </p:txBody>
      </p:sp>
    </p:spTree>
    <p:extLst>
      <p:ext uri="{BB962C8B-B14F-4D97-AF65-F5344CB8AC3E}">
        <p14:creationId xmlns:p14="http://schemas.microsoft.com/office/powerpoint/2010/main" val="2915723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𝐵</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t>What stock biomass maximizes production?</a:t>
                </a:r>
                <a:endParaRPr lang="en-US" sz="3600" b="1" dirty="0"/>
              </a:p>
              <a:p>
                <a:pPr marL="0" indent="0">
                  <a:buNone/>
                </a:pPr>
                <a:endParaRPr lang="en-US" i="1" dirty="0">
                  <a:latin typeface="Cambria Math" panose="02040503050406030204" pitchFamily="18" charset="0"/>
                </a:endParaRP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𝑆𝑃</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num>
                      <m:den>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e>
                        </m:d>
                      </m:den>
                    </m:f>
                    <m:r>
                      <a:rPr lang="en-US" b="0" i="1" smtClean="0">
                        <a:latin typeface="Cambria Math" panose="02040503050406030204" pitchFamily="18" charset="0"/>
                      </a:rPr>
                      <m:t> = </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cs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den>
                    </m:f>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oMath>
                </a14:m>
                <a:r>
                  <a:rPr lang="en-US" dirty="0"/>
                  <a:t> </a:t>
                </a:r>
              </a:p>
              <a:p>
                <a:pPr marL="0" indent="0">
                  <a:buNone/>
                </a:pP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2</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r>
                <a:r>
                  <a:rPr lang="en-US" dirty="0">
                    <a:solidFill>
                      <a:srgbClr val="7030A0"/>
                    </a:solidFill>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oMath>
                </a14:m>
                <a:r>
                  <a:rPr lang="en-US" dirty="0"/>
                  <a:t>	</a:t>
                </a:r>
              </a:p>
              <a:p>
                <a:pPr marL="0" indent="0">
                  <a:buNone/>
                </a:pPr>
                <a:r>
                  <a:rPr lang="en-US" dirty="0"/>
                  <a:t>	</a:t>
                </a:r>
                <a:r>
                  <a:rPr lang="en-US" dirty="0">
                    <a:ea typeface="Cambria Math" panose="02040503050406030204" pitchFamily="18" charset="0"/>
                    <a:cs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r>
                      <a:rPr lang="en-US" i="1">
                        <a:latin typeface="Cambria Math" panose="02040503050406030204" pitchFamily="18" charset="0"/>
                        <a:ea typeface="Cambria Math" panose="02040503050406030204" pitchFamily="18" charset="0"/>
                        <a:cs typeface="Cambria Math" panose="02040503050406030204" pitchFamily="18" charset="0"/>
                      </a:rPr>
                      <m:t> =</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r>
                  <a:rPr lang="en-US" dirty="0"/>
                  <a:t>        (</a:t>
                </a:r>
                <a14:m>
                  <m:oMath xmlns:m="http://schemas.openxmlformats.org/officeDocument/2006/math">
                    <m:sSub>
                      <m:sSubPr>
                        <m:ctrlPr>
                          <a:rPr lang="en-US" b="1" i="1">
                            <a:latin typeface="Cambria Math" panose="02040503050406030204" pitchFamily="18" charset="0"/>
                            <a:ea typeface="Cambria Math" panose="02040503050406030204" pitchFamily="18" charset="0"/>
                            <a:cs typeface="Cambria Math" panose="02040503050406030204" pitchFamily="18" charset="0"/>
                          </a:rPr>
                        </m:ctrlPr>
                      </m:sSubPr>
                      <m:e>
                        <m:r>
                          <a:rPr lang="en-US" b="1" i="1">
                            <a:latin typeface="Cambria Math" panose="02040503050406030204" pitchFamily="18" charset="0"/>
                            <a:ea typeface="Cambria Math" panose="02040503050406030204" pitchFamily="18" charset="0"/>
                            <a:cs typeface="Cambria Math" panose="02040503050406030204" pitchFamily="18" charset="0"/>
                          </a:rPr>
                          <m:t>𝑩</m:t>
                        </m:r>
                      </m:e>
                      <m:sub>
                        <m:r>
                          <a:rPr lang="en-US" b="1">
                            <a:latin typeface="Cambria Math" panose="02040503050406030204" pitchFamily="18" charset="0"/>
                            <a:ea typeface="Cambria Math" panose="02040503050406030204" pitchFamily="18" charset="0"/>
                            <a:cs typeface="Cambria Math" panose="02040503050406030204" pitchFamily="18" charset="0"/>
                          </a:rPr>
                          <m:t>𝐌𝐒𝐘</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E18CCF-127D-4C9F-8C1F-C5C060177A26}"/>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DCE18CCF-127D-4C9F-8C1F-C5C060177A26}"/>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38</a:t>
            </a:fld>
            <a:endParaRPr lang="en-CA"/>
          </a:p>
        </p:txBody>
      </p:sp>
    </p:spTree>
    <p:extLst>
      <p:ext uri="{BB962C8B-B14F-4D97-AF65-F5344CB8AC3E}">
        <p14:creationId xmlns:p14="http://schemas.microsoft.com/office/powerpoint/2010/main" val="11542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m:rPr>
                        <m:sty m:val="p"/>
                      </m:rPr>
                      <a:rPr lang="en-US" b="0" i="0" dirty="0" smtClean="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838199" y="1547786"/>
                <a:ext cx="11038815" cy="5033377"/>
              </a:xfrm>
            </p:spPr>
            <p:txBody>
              <a:bodyPr>
                <a:normAutofit/>
              </a:bodyPr>
              <a:lstStyle/>
              <a:p>
                <a:pPr marL="0" indent="0">
                  <a:buNone/>
                </a:pP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t>What is the maximum</a:t>
                </a:r>
                <a:r>
                  <a:rPr lang="en-US" sz="3600" b="1" dirty="0">
                    <a:ea typeface="Cambria Math" panose="02040503050406030204" pitchFamily="18" charset="0"/>
                    <a:cs typeface="Cambria Math" panose="02040503050406030204" pitchFamily="18" charset="0"/>
                  </a:rPr>
                  <a:t> </a:t>
                </a:r>
                <a14:m>
                  <m:oMath xmlns:m="http://schemas.openxmlformats.org/officeDocument/2006/math">
                    <m:sSub>
                      <m:sSubPr>
                        <m:ctrlPr>
                          <a:rPr lang="en-US" sz="3600" b="1"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cs typeface="Cambria Math" panose="02040503050406030204" pitchFamily="18" charset="0"/>
                          </a:rPr>
                          <m:t>𝑺𝑷</m:t>
                        </m:r>
                      </m:e>
                      <m:sub>
                        <m:r>
                          <a:rPr lang="en-US" sz="3600" b="1" i="1">
                            <a:latin typeface="Cambria Math" panose="02040503050406030204" pitchFamily="18" charset="0"/>
                            <a:ea typeface="Cambria Math" panose="02040503050406030204" pitchFamily="18" charset="0"/>
                            <a:cs typeface="Cambria Math" panose="02040503050406030204" pitchFamily="18" charset="0"/>
                          </a:rPr>
                          <m:t>𝒕</m:t>
                        </m:r>
                      </m:sub>
                    </m:sSub>
                  </m:oMath>
                </a14:m>
                <a:r>
                  <a:rPr lang="en-US" sz="3600" b="1" dirty="0"/>
                  <a:t>?</a:t>
                </a:r>
                <a:r>
                  <a:rPr lang="en-US" sz="3600" dirty="0"/>
                  <a:t> </a:t>
                </a:r>
                <a:endParaRPr lang="en-US" i="1" dirty="0">
                  <a:latin typeface="Cambria Math" panose="02040503050406030204" pitchFamily="18" charset="0"/>
                </a:endParaRPr>
              </a:p>
              <a:p>
                <a:pPr marL="0" indent="0">
                  <a:buNone/>
                </a:pPr>
                <a:r>
                  <a:rPr lang="en-US" dirty="0"/>
                  <a:t>Evaluate </a:t>
                </a:r>
                <a14:m>
                  <m:oMath xmlns:m="http://schemas.openxmlformats.org/officeDocument/2006/math">
                    <m:sSub>
                      <m:sSubPr>
                        <m:ctrlPr>
                          <a:rPr lang="en-US" sz="40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i="1">
                            <a:effectLst/>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 at </a:t>
                </a:r>
                <a14:m>
                  <m:oMath xmlns:m="http://schemas.openxmlformats.org/officeDocument/2006/math">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Cambria Math" panose="02040503050406030204" pitchFamily="18" charset="0"/>
                          </a:rPr>
                          <m:t>𝐵</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sub>
                    </m:sSub>
                  </m:oMath>
                </a14:m>
                <a:r>
                  <a:rPr lang="en-US" dirty="0"/>
                  <a:t>=</a:t>
                </a:r>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a:p>
                <a:pPr marL="0" indent="0">
                  <a:buNone/>
                </a:pPr>
                <a14:m>
                  <m:oMath xmlns:m="http://schemas.openxmlformats.org/officeDocument/2006/math">
                    <m:sSub>
                      <m:sSub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28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2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i="1">
                            <a:latin typeface="Cambria Math" panose="02040503050406030204" pitchFamily="18" charset="0"/>
                            <a:ea typeface="Cambria Math" panose="02040503050406030204" pitchFamily="18" charset="0"/>
                            <a:cs typeface="Cambria Math" panose="02040503050406030204" pitchFamily="18" charset="0"/>
                          </a:rPr>
                          <m:t>2</m:t>
                        </m:r>
                      </m:den>
                    </m:f>
                    <m:d>
                      <m:dPr>
                        <m:ctrlPr>
                          <a:rPr lang="en-US"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i="1" smtClean="0">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b="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r>
                              <a:rPr lang="en-US" b="0" i="1" smtClean="0">
                                <a:solidFill>
                                  <a:schemeClr val="tx1"/>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US" sz="28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dirty="0">
                    <a:ea typeface="Cambria Math" panose="02040503050406030204" pitchFamily="18" charset="0"/>
                    <a:cs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mbria Math" panose="02040503050406030204" pitchFamily="18" charset="0"/>
                      </a:rPr>
                      <m:t>=</m:t>
                    </m:r>
                  </m:oMath>
                </a14:m>
                <a:r>
                  <a:rPr lang="en-US" dirty="0">
                    <a:ea typeface="Cambria Math" panose="02040503050406030204" pitchFamily="18" charset="0"/>
                    <a:cs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cs typeface="Cambria Math" panose="02040503050406030204" pitchFamily="18" charset="0"/>
                          </a:rPr>
                        </m:ctrlPr>
                      </m:fPr>
                      <m:num>
                        <m:r>
                          <a:rPr lang="en-US"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MSY</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838199" y="1547786"/>
                <a:ext cx="11038815" cy="5033377"/>
              </a:xfrm>
              <a:blipFill>
                <a:blip r:embed="rId3"/>
                <a:stretch>
                  <a:fillRect l="-1104" r="-116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39</a:t>
            </a:fld>
            <a:endParaRPr lang="en-CA"/>
          </a:p>
        </p:txBody>
      </p:sp>
    </p:spTree>
    <p:extLst>
      <p:ext uri="{BB962C8B-B14F-4D97-AF65-F5344CB8AC3E}">
        <p14:creationId xmlns:p14="http://schemas.microsoft.com/office/powerpoint/2010/main" val="10518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2B9A-394D-45C2-8EAC-C043D4A3A4E8}"/>
              </a:ext>
            </a:extLst>
          </p:cNvPr>
          <p:cNvSpPr>
            <a:spLocks noGrp="1"/>
          </p:cNvSpPr>
          <p:nvPr>
            <p:ph type="title"/>
          </p:nvPr>
        </p:nvSpPr>
        <p:spPr>
          <a:xfrm>
            <a:off x="630811" y="157735"/>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D0F71045-0561-430B-9CD6-2B67780AF3CE}"/>
              </a:ext>
            </a:extLst>
          </p:cNvPr>
          <p:cNvSpPr>
            <a:spLocks noGrp="1"/>
          </p:cNvSpPr>
          <p:nvPr>
            <p:ph idx="1"/>
          </p:nvPr>
        </p:nvSpPr>
        <p:spPr>
          <a:xfrm>
            <a:off x="630810" y="1335431"/>
            <a:ext cx="11237535" cy="4351338"/>
          </a:xfrm>
        </p:spPr>
        <p:txBody>
          <a:bodyPr>
            <a:noAutofit/>
          </a:bodyPr>
          <a:lstStyle/>
          <a:p>
            <a:pPr marL="0" indent="0" rtl="0">
              <a:lnSpc>
                <a:spcPct val="100000"/>
              </a:lnSpc>
              <a:spcBef>
                <a:spcPts val="1200"/>
              </a:spcBef>
              <a:spcAft>
                <a:spcPts val="1200"/>
              </a:spcAft>
              <a:buNone/>
            </a:pPr>
            <a:r>
              <a:rPr lang="en-US" b="0" i="0" u="none" strike="noStrike" dirty="0">
                <a:solidFill>
                  <a:srgbClr val="000000"/>
                </a:solidFill>
                <a:effectLst/>
              </a:rPr>
              <a:t>Explore some of the practical aspects (and challenges) of calculating reference points. By the end of the webinars, participants should have:</a:t>
            </a:r>
            <a:endParaRPr lang="en-US" sz="4000" b="0" dirty="0">
              <a:effectLst/>
            </a:endParaRPr>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the concept of equilibrium as it relates to reference points;</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An understanding of calculation of equilibrium reference points based on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MSY, and the spawning potential ratio (SPR);</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non-equilibrium reference points (e.g., minimum historical biomass, index-based approaches, dynamic </a:t>
            </a:r>
            <a:r>
              <a:rPr lang="en-US" b="0" i="1" u="none" strike="noStrike" dirty="0">
                <a:solidFill>
                  <a:srgbClr val="000000"/>
                </a:solidFill>
                <a:effectLst/>
              </a:rPr>
              <a:t>B</a:t>
            </a:r>
            <a:r>
              <a:rPr lang="en-US" b="0" i="0" u="none" strike="noStrike" baseline="-25000" dirty="0">
                <a:solidFill>
                  <a:srgbClr val="000000"/>
                </a:solidFill>
                <a:effectLst/>
              </a:rPr>
              <a:t>0</a:t>
            </a:r>
            <a:r>
              <a:rPr lang="en-US" b="0" i="0" u="none" strike="noStrike" dirty="0">
                <a:solidFill>
                  <a:srgbClr val="000000"/>
                </a:solidFill>
                <a:effectLst/>
              </a:rPr>
              <a:t>); and</a:t>
            </a:r>
            <a:endParaRPr lang="en-US" sz="3600" dirty="0"/>
          </a:p>
          <a:p>
            <a:pPr marL="1041400" lvl="1" indent="-457200">
              <a:lnSpc>
                <a:spcPct val="100000"/>
              </a:lnSpc>
              <a:spcBef>
                <a:spcPts val="0"/>
              </a:spcBef>
              <a:buFont typeface="+mj-lt"/>
              <a:buAutoNum type="arabicPeriod"/>
            </a:pPr>
            <a:r>
              <a:rPr lang="en-US" b="0" i="0" u="none" strike="noStrike" dirty="0">
                <a:solidFill>
                  <a:srgbClr val="000000"/>
                </a:solidFill>
                <a:effectLst/>
              </a:rPr>
              <a:t>Awareness of some approaches for data-limited stocks.</a:t>
            </a:r>
          </a:p>
        </p:txBody>
      </p:sp>
      <p:sp>
        <p:nvSpPr>
          <p:cNvPr id="4" name="Rectangle 3"/>
          <p:cNvSpPr/>
          <p:nvPr/>
        </p:nvSpPr>
        <p:spPr>
          <a:xfrm>
            <a:off x="1046285" y="2268415"/>
            <a:ext cx="10726615" cy="1239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46284" y="3508131"/>
            <a:ext cx="10726615" cy="123971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p:cNvSpPr txBox="1"/>
          <p:nvPr/>
        </p:nvSpPr>
        <p:spPr>
          <a:xfrm>
            <a:off x="4448908" y="5352519"/>
            <a:ext cx="3780692" cy="954107"/>
          </a:xfrm>
          <a:prstGeom prst="rect">
            <a:avLst/>
          </a:prstGeom>
          <a:noFill/>
        </p:spPr>
        <p:txBody>
          <a:bodyPr wrap="square" rtlCol="0">
            <a:spAutoFit/>
          </a:bodyPr>
          <a:lstStyle/>
          <a:p>
            <a:r>
              <a:rPr lang="en-US" sz="2800" dirty="0">
                <a:solidFill>
                  <a:srgbClr val="FF0000"/>
                </a:solidFill>
              </a:rPr>
              <a:t>This week</a:t>
            </a:r>
          </a:p>
          <a:p>
            <a:r>
              <a:rPr lang="en-US" sz="2800" dirty="0">
                <a:solidFill>
                  <a:srgbClr val="0000FF"/>
                </a:solidFill>
              </a:rPr>
              <a:t>Next week</a:t>
            </a:r>
          </a:p>
        </p:txBody>
      </p:sp>
      <p:sp>
        <p:nvSpPr>
          <p:cNvPr id="7" name="Slide Number Placeholder 6"/>
          <p:cNvSpPr>
            <a:spLocks noGrp="1"/>
          </p:cNvSpPr>
          <p:nvPr>
            <p:ph type="sldNum" sz="quarter" idx="12"/>
          </p:nvPr>
        </p:nvSpPr>
        <p:spPr/>
        <p:txBody>
          <a:bodyPr/>
          <a:lstStyle/>
          <a:p>
            <a:fld id="{EEDFA2F9-C25F-4A63-B46B-7B5C200A39D1}" type="slidenum">
              <a:rPr lang="en-CA" smtClean="0"/>
              <a:t>4</a:t>
            </a:fld>
            <a:endParaRPr lang="en-CA" dirty="0"/>
          </a:p>
        </p:txBody>
      </p:sp>
    </p:spTree>
    <p:extLst>
      <p:ext uri="{BB962C8B-B14F-4D97-AF65-F5344CB8AC3E}">
        <p14:creationId xmlns:p14="http://schemas.microsoft.com/office/powerpoint/2010/main" val="39408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6"/>
                <a:ext cx="10515600" cy="1182660"/>
              </a:xfrm>
            </p:spPr>
            <p:txBody>
              <a:bodyPr>
                <a:normAutofit/>
              </a:bodyPr>
              <a:lstStyle/>
              <a:p>
                <a14:m>
                  <m:oMath xmlns:m="http://schemas.openxmlformats.org/officeDocument/2006/math">
                    <m:r>
                      <a:rPr lang="en-US" b="0" i="1" dirty="0" smtClean="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dirty="0"/>
                  <a:t> from the Schaefer Model</a:t>
                </a:r>
              </a:p>
            </p:txBody>
          </p:sp>
        </mc:Choice>
        <mc:Fallback xmlns="">
          <p:sp>
            <p:nvSpPr>
              <p:cNvPr id="2" name="Title 1">
                <a:extLst>
                  <a:ext uri="{FF2B5EF4-FFF2-40B4-BE49-F238E27FC236}">
                    <a16:creationId xmlns:a16="http://schemas.microsoft.com/office/drawing/2014/main" id="{C5D6CBB4-66B3-4A2C-9159-CCE70C52D843}"/>
                  </a:ext>
                </a:extLst>
              </p:cNvPr>
              <p:cNvSpPr>
                <a:spLocks noGrp="1" noRot="1" noChangeAspect="1" noMove="1" noResize="1" noEditPoints="1" noAdjustHandles="1" noChangeArrowheads="1" noChangeShapeType="1" noTextEdit="1"/>
              </p:cNvSpPr>
              <p:nvPr>
                <p:ph type="title"/>
              </p:nvPr>
            </p:nvSpPr>
            <p:spPr>
              <a:xfrm>
                <a:off x="838200" y="365126"/>
                <a:ext cx="10515600" cy="1182660"/>
              </a:xfrm>
              <a:blipFill>
                <a:blip r:embed="rId2"/>
                <a:stretch>
                  <a:fillRect b="-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734290" y="1430014"/>
                <a:ext cx="11038815" cy="5033377"/>
              </a:xfrm>
            </p:spPr>
            <p:txBody>
              <a:bodyPr>
                <a:normAutofit/>
              </a:bodyPr>
              <a:lstStyle/>
              <a:p>
                <a:pPr marL="0" indent="0">
                  <a:buNone/>
                </a:pPr>
                <a14:m>
                  <m:oMath xmlns:m="http://schemas.openxmlformats.org/officeDocument/2006/math">
                    <m:sSub>
                      <m:sSubPr>
                        <m:ctrlPr>
                          <a:rPr lang="en-US" sz="4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𝑆𝑃</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r>
                      <a:rPr lang="en-US" sz="32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en-US" sz="3200" i="1" smtClean="0">
                        <a:solidFill>
                          <a:srgbClr val="7030A0"/>
                        </a:solidFill>
                        <a:effectLst/>
                        <a:latin typeface="Cambria Math" panose="02040503050406030204" pitchFamily="18" charset="0"/>
                        <a:ea typeface="Cambria Math" panose="02040503050406030204" pitchFamily="18" charset="0"/>
                        <a:cs typeface="Cambria Math" panose="02040503050406030204" pitchFamily="18" charset="0"/>
                      </a:rPr>
                      <m:t>𝑟</m:t>
                    </m:r>
                    <m:sSub>
                      <m:sSub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d>
                      <m:d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dPr>
                      <m:e>
                        <m:r>
                          <a:rPr lang="en-US" sz="3200" i="1">
                            <a:effectLst/>
                            <a:latin typeface="Cambria Math" panose="02040503050406030204" pitchFamily="18" charset="0"/>
                            <a:ea typeface="Cambria Math" panose="02040503050406030204" pitchFamily="18" charset="0"/>
                            <a:cs typeface="Cambria Math" panose="02040503050406030204" pitchFamily="18" charset="0"/>
                          </a:rPr>
                          <m:t>1−</m:t>
                        </m:r>
                        <m:f>
                          <m:fPr>
                            <m:ctrlPr>
                              <a:rPr lang="en-US" sz="4400" i="1" smtClean="0">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4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3200" i="1">
                                    <a:effectLst/>
                                    <a:latin typeface="Cambria Math" panose="02040503050406030204" pitchFamily="18" charset="0"/>
                                    <a:ea typeface="Cambria Math" panose="02040503050406030204" pitchFamily="18" charset="0"/>
                                    <a:cs typeface="Cambria Math" panose="02040503050406030204" pitchFamily="18" charset="0"/>
                                  </a:rPr>
                                  <m:t>𝐵</m:t>
                                </m:r>
                              </m:e>
                              <m:sub>
                                <m:r>
                                  <a:rPr lang="en-US" sz="3200" i="1">
                                    <a:effectLst/>
                                    <a:latin typeface="Cambria Math" panose="02040503050406030204" pitchFamily="18" charset="0"/>
                                    <a:ea typeface="Cambria Math" panose="02040503050406030204" pitchFamily="18" charset="0"/>
                                    <a:cs typeface="Cambria Math" panose="02040503050406030204" pitchFamily="18" charset="0"/>
                                  </a:rPr>
                                  <m:t>𝑡</m:t>
                                </m:r>
                              </m:sub>
                            </m:sSub>
                          </m:num>
                          <m:den>
                            <m:r>
                              <a:rPr lang="en-US" sz="3200" i="1" smtClean="0">
                                <a:solidFill>
                                  <a:srgbClr val="C00000"/>
                                </a:solidFill>
                                <a:effectLst/>
                                <a:latin typeface="Cambria Math" panose="02040503050406030204" pitchFamily="18" charset="0"/>
                                <a:ea typeface="Cambria Math" panose="02040503050406030204" pitchFamily="18" charset="0"/>
                                <a:cs typeface="Cambria Math" panose="02040503050406030204" pitchFamily="18" charset="0"/>
                              </a:rPr>
                              <m:t>𝐾</m:t>
                            </m:r>
                          </m:den>
                        </m:f>
                      </m:e>
                    </m:d>
                  </m:oMath>
                </a14:m>
                <a:r>
                  <a:rPr lang="en-US" sz="4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3600" b="1" dirty="0">
                    <a:ea typeface="Cambria Math" panose="02040503050406030204" pitchFamily="18" charset="0"/>
                    <a:cs typeface="Cambria Math" panose="02040503050406030204" pitchFamily="18" charset="0"/>
                  </a:rPr>
                  <a:t>What is the harvest rate at MSY?</a:t>
                </a:r>
                <a:r>
                  <a:rPr lang="en-US" sz="3600" dirty="0"/>
                  <a:t> </a:t>
                </a:r>
                <a:endParaRPr lang="en-US" i="1" dirty="0">
                  <a:latin typeface="Cambria Math" panose="02040503050406030204" pitchFamily="18" charset="0"/>
                </a:endParaRPr>
              </a:p>
              <a:p>
                <a:pPr marL="0" indent="0">
                  <a:buNone/>
                </a:pPr>
                <a:endParaRPr lang="en-US"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marL="0" indent="0">
                  <a:buNone/>
                </a:pPr>
                <a14:m>
                  <m:oMath xmlns:m="http://schemas.openxmlformats.org/officeDocument/2006/math">
                    <m:f>
                      <m:fPr>
                        <m:ctrlPr>
                          <a:rPr lang="en-US" sz="40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𝑀𝑆𝑌</m:t>
                        </m:r>
                      </m:num>
                      <m:den>
                        <m:sSub>
                          <m:sSubPr>
                            <m:ctrlPr>
                              <a:rPr lang="en-US" sz="4000" i="1">
                                <a:latin typeface="Cambria Math" panose="02040503050406030204" pitchFamily="18" charset="0"/>
                                <a:ea typeface="Cambria Math" panose="02040503050406030204" pitchFamily="18" charset="0"/>
                                <a:cs typeface="Cambria Math" panose="02040503050406030204" pitchFamily="18" charset="0"/>
                              </a:rPr>
                            </m:ctrlPr>
                          </m:sSubPr>
                          <m:e>
                            <m:r>
                              <a:rPr lang="en-US" sz="4000" i="1">
                                <a:latin typeface="Cambria Math" panose="02040503050406030204" pitchFamily="18" charset="0"/>
                                <a:ea typeface="Cambria Math" panose="02040503050406030204" pitchFamily="18" charset="0"/>
                                <a:cs typeface="Cambria Math" panose="02040503050406030204" pitchFamily="18" charset="0"/>
                              </a:rPr>
                              <m:t>𝐵</m:t>
                            </m:r>
                          </m:e>
                          <m:sub>
                            <m:r>
                              <a:rPr lang="en-US" sz="4000" i="1">
                                <a:latin typeface="Cambria Math" panose="02040503050406030204" pitchFamily="18" charset="0"/>
                                <a:ea typeface="Cambria Math" panose="02040503050406030204" pitchFamily="18" charset="0"/>
                                <a:cs typeface="Cambria Math" panose="02040503050406030204" pitchFamily="18" charset="0"/>
                              </a:rPr>
                              <m:t>𝑀𝑆𝑌</m:t>
                            </m:r>
                          </m:sub>
                        </m:sSub>
                      </m:den>
                    </m:f>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ea typeface="Cambria Math" panose="02040503050406030204" pitchFamily="18" charset="0"/>
                    <a:cs typeface="Cambria Math" panose="02040503050406030204" pitchFamily="18" charset="0"/>
                  </a:rPr>
                  <a:t> </a:t>
                </a:r>
                <a14:m>
                  <m:oMath xmlns:m="http://schemas.openxmlformats.org/officeDocument/2006/math">
                    <m:f>
                      <m:fPr>
                        <m:ctrlPr>
                          <a:rPr lang="en-US" sz="4000" i="1">
                            <a:latin typeface="Cambria Math" panose="02040503050406030204" pitchFamily="18" charset="0"/>
                            <a:ea typeface="Cambria Math" panose="02040503050406030204" pitchFamily="18" charset="0"/>
                            <a:cs typeface="Cambria Math" panose="02040503050406030204" pitchFamily="18" charset="0"/>
                          </a:rPr>
                        </m:ctrlPr>
                      </m:fPr>
                      <m:num>
                        <m:r>
                          <a:rPr lang="en-US" sz="40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40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num>
                      <m:den>
                        <m:r>
                          <a:rPr lang="en-US" sz="40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r>
                      <a:rPr lang="en-US" sz="40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ea typeface="Cambria Math" panose="02040503050406030204" pitchFamily="18" charset="0"/>
                    <a:cs typeface="Cambria Math" panose="02040503050406030204" pitchFamily="18" charset="0"/>
                  </a:rPr>
                  <a:t> </a:t>
                </a:r>
                <a14:m>
                  <m:oMath xmlns:m="http://schemas.openxmlformats.org/officeDocument/2006/math">
                    <m:f>
                      <m:fPr>
                        <m:ctrlPr>
                          <a:rPr lang="en-US" sz="4000" i="1">
                            <a:latin typeface="Cambria Math" panose="02040503050406030204" pitchFamily="18" charset="0"/>
                            <a:ea typeface="Cambria Math" panose="02040503050406030204" pitchFamily="18" charset="0"/>
                            <a:cs typeface="Cambria Math" panose="02040503050406030204" pitchFamily="18" charset="0"/>
                          </a:rPr>
                        </m:ctrlPr>
                      </m:fPr>
                      <m:num>
                        <m:r>
                          <a:rPr lang="en-US" sz="40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4000" i="1">
                            <a:latin typeface="Cambria Math" panose="02040503050406030204" pitchFamily="18" charset="0"/>
                            <a:ea typeface="Cambria Math" panose="02040503050406030204" pitchFamily="18" charset="0"/>
                            <a:cs typeface="Cambria Math" panose="02040503050406030204" pitchFamily="18" charset="0"/>
                          </a:rPr>
                          <m:t>2</m:t>
                        </m:r>
                      </m:den>
                    </m:f>
                    <m:r>
                      <a:rPr lang="en-US" sz="4000" b="0" i="1" smtClean="0">
                        <a:latin typeface="Cambria Math" panose="02040503050406030204" pitchFamily="18" charset="0"/>
                        <a:ea typeface="Cambria Math" panose="02040503050406030204" pitchFamily="18" charset="0"/>
                        <a:cs typeface="Cambria Math" panose="02040503050406030204" pitchFamily="18" charset="0"/>
                      </a:rPr>
                      <m:t>=</m:t>
                    </m:r>
                  </m:oMath>
                </a14:m>
                <a:r>
                  <a:rPr lang="en-US" sz="4000" dirty="0"/>
                  <a:t> </a:t>
                </a:r>
                <a14:m>
                  <m:oMath xmlns:m="http://schemas.openxmlformats.org/officeDocument/2006/math">
                    <m:r>
                      <a:rPr lang="en-US" sz="4000" i="1" dirty="0">
                        <a:latin typeface="Cambria Math" panose="02040503050406030204" pitchFamily="18" charset="0"/>
                        <a:ea typeface="Times New Roman" panose="02020603050405020304" pitchFamily="18" charset="0"/>
                        <a:cs typeface="Arial" panose="020B0604020202020204" pitchFamily="34" charset="0"/>
                      </a:rPr>
                      <m:t>𝑈</m:t>
                    </m:r>
                    <m:r>
                      <m:rPr>
                        <m:sty m:val="p"/>
                      </m:rPr>
                      <a:rPr lang="en-US" sz="4000" baseline="-25000" dirty="0">
                        <a:latin typeface="Cambria Math" panose="02040503050406030204" pitchFamily="18" charset="0"/>
                        <a:ea typeface="Times New Roman" panose="02020603050405020304" pitchFamily="18" charset="0"/>
                        <a:cs typeface="Arial" panose="020B0604020202020204" pitchFamily="34" charset="0"/>
                      </a:rPr>
                      <m:t>MSY</m:t>
                    </m:r>
                  </m:oMath>
                </a14:m>
                <a:r>
                  <a:rPr lang="en-US" sz="4000" dirty="0"/>
                  <a:t> </a:t>
                </a:r>
              </a:p>
              <a:p>
                <a:pPr marL="0" indent="0">
                  <a:buNone/>
                </a:pPr>
                <a:endParaRPr lang="en-US" sz="4000"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734290" y="1430014"/>
                <a:ext cx="11038815" cy="5033377"/>
              </a:xfrm>
              <a:blipFill>
                <a:blip r:embed="rId3"/>
                <a:stretch>
                  <a:fillRect r="-7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A1B7CE7-CFA0-4F48-AC0F-3B82EBAED1C0}"/>
              </a:ext>
            </a:extLst>
          </p:cNvPr>
          <p:cNvPicPr>
            <a:picLocks noChangeAspect="1"/>
          </p:cNvPicPr>
          <p:nvPr/>
        </p:nvPicPr>
        <p:blipFill>
          <a:blip r:embed="rId4"/>
          <a:stretch>
            <a:fillRect/>
          </a:stretch>
        </p:blipFill>
        <p:spPr>
          <a:xfrm>
            <a:off x="6903217" y="2307420"/>
            <a:ext cx="5288783" cy="4550580"/>
          </a:xfrm>
          <a:prstGeom prst="rect">
            <a:avLst/>
          </a:prstGeom>
        </p:spPr>
      </p:pic>
      <p:cxnSp>
        <p:nvCxnSpPr>
          <p:cNvPr id="14" name="Straight Connector 13">
            <a:extLst>
              <a:ext uri="{FF2B5EF4-FFF2-40B4-BE49-F238E27FC236}">
                <a16:creationId xmlns:a16="http://schemas.microsoft.com/office/drawing/2014/main" id="{5BF5EF64-4062-4B15-8A1E-822D7D3FC885}"/>
              </a:ext>
            </a:extLst>
          </p:cNvPr>
          <p:cNvCxnSpPr>
            <a:cxnSpLocks/>
          </p:cNvCxnSpPr>
          <p:nvPr/>
        </p:nvCxnSpPr>
        <p:spPr>
          <a:xfrm>
            <a:off x="9893386" y="2542233"/>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69EDB-3DE3-42BF-8BEC-09AA926AFA14}"/>
                  </a:ext>
                </a:extLst>
              </p:cNvPr>
              <p:cNvSpPr txBox="1"/>
              <p:nvPr/>
            </p:nvSpPr>
            <p:spPr>
              <a:xfrm>
                <a:off x="8963189" y="5428635"/>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5" name="TextBox 14">
                <a:extLst>
                  <a:ext uri="{FF2B5EF4-FFF2-40B4-BE49-F238E27FC236}">
                    <a16:creationId xmlns:a16="http://schemas.microsoft.com/office/drawing/2014/main" id="{40969EDB-3DE3-42BF-8BEC-09AA926AFA14}"/>
                  </a:ext>
                </a:extLst>
              </p:cNvPr>
              <p:cNvSpPr txBox="1">
                <a:spLocks noRot="1" noChangeAspect="1" noMove="1" noResize="1" noEditPoints="1" noAdjustHandles="1" noChangeArrowheads="1" noChangeShapeType="1" noTextEdit="1"/>
              </p:cNvSpPr>
              <p:nvPr/>
            </p:nvSpPr>
            <p:spPr>
              <a:xfrm>
                <a:off x="8963189" y="5428635"/>
                <a:ext cx="2245743" cy="523220"/>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BF9378-013C-4ABF-B5C3-951233724273}"/>
              </a:ext>
            </a:extLst>
          </p:cNvPr>
          <p:cNvCxnSpPr>
            <a:cxnSpLocks/>
          </p:cNvCxnSpPr>
          <p:nvPr/>
        </p:nvCxnSpPr>
        <p:spPr>
          <a:xfrm flipH="1">
            <a:off x="7887956" y="2533747"/>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1FE3EC-D9E1-4D1F-AA89-1872FCC9AAAC}"/>
                  </a:ext>
                </a:extLst>
              </p:cNvPr>
              <p:cNvSpPr txBox="1"/>
              <p:nvPr/>
            </p:nvSpPr>
            <p:spPr>
              <a:xfrm>
                <a:off x="5904329" y="2191303"/>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8" name="TextBox 7">
                <a:extLst>
                  <a:ext uri="{FF2B5EF4-FFF2-40B4-BE49-F238E27FC236}">
                    <a16:creationId xmlns:a16="http://schemas.microsoft.com/office/drawing/2014/main" id="{2C1FE3EC-D9E1-4D1F-AA89-1872FCC9AAAC}"/>
                  </a:ext>
                </a:extLst>
              </p:cNvPr>
              <p:cNvSpPr txBox="1">
                <a:spLocks noRot="1" noChangeAspect="1" noMove="1" noResize="1" noEditPoints="1" noAdjustHandles="1" noChangeArrowheads="1" noChangeShapeType="1" noTextEdit="1"/>
              </p:cNvSpPr>
              <p:nvPr/>
            </p:nvSpPr>
            <p:spPr>
              <a:xfrm>
                <a:off x="5904329" y="2191303"/>
                <a:ext cx="1842043" cy="701859"/>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40</a:t>
            </a:fld>
            <a:endParaRPr lang="en-CA"/>
          </a:p>
        </p:txBody>
      </p:sp>
      <p:sp>
        <p:nvSpPr>
          <p:cNvPr id="11" name="TextBox 10"/>
          <p:cNvSpPr txBox="1"/>
          <p:nvPr/>
        </p:nvSpPr>
        <p:spPr>
          <a:xfrm>
            <a:off x="146436" y="5753695"/>
            <a:ext cx="6998974" cy="923330"/>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Tree>
    <p:extLst>
      <p:ext uri="{BB962C8B-B14F-4D97-AF65-F5344CB8AC3E}">
        <p14:creationId xmlns:p14="http://schemas.microsoft.com/office/powerpoint/2010/main" val="85012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CBB4-66B3-4A2C-9159-CCE70C52D843}"/>
              </a:ext>
            </a:extLst>
          </p:cNvPr>
          <p:cNvSpPr>
            <a:spLocks noGrp="1"/>
          </p:cNvSpPr>
          <p:nvPr>
            <p:ph type="title"/>
          </p:nvPr>
        </p:nvSpPr>
        <p:spPr>
          <a:xfrm>
            <a:off x="838200" y="365125"/>
            <a:ext cx="10832184" cy="1325563"/>
          </a:xfrm>
        </p:spPr>
        <p:txBody>
          <a:bodyPr/>
          <a:lstStyle/>
          <a:p>
            <a:r>
              <a:rPr lang="en-US" dirty="0"/>
              <a:t>Reference points from the Schaefer Model</a:t>
            </a:r>
            <a:r>
              <a:rPr lang="en-US" baseline="30000" dirty="0"/>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58C2E-3B88-4EAA-9F99-FC7EA2FD9ED5}"/>
                  </a:ext>
                </a:extLst>
              </p:cNvPr>
              <p:cNvSpPr>
                <a:spLocks noGrp="1"/>
              </p:cNvSpPr>
              <p:nvPr>
                <p:ph idx="1"/>
              </p:nvPr>
            </p:nvSpPr>
            <p:spPr>
              <a:xfrm>
                <a:off x="982663" y="1364295"/>
                <a:ext cx="10515600" cy="3792263"/>
              </a:xfrm>
            </p:spPr>
            <p:txBody>
              <a:bodyPr>
                <a:normAutofit/>
              </a:bodyPr>
              <a:lstStyle/>
              <a:p>
                <a:pPr marL="0" indent="0" algn="ctr">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i="1">
                            <a:latin typeface="Cambria Math" panose="02040503050406030204" pitchFamily="18" charset="0"/>
                            <a:ea typeface="Cambria Math" panose="02040503050406030204" pitchFamily="18" charset="0"/>
                            <a:cs typeface="Cambria Math" panose="02040503050406030204" pitchFamily="18" charset="0"/>
                          </a:rPr>
                          <m:t>𝐵</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36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sz="3600" dirty="0"/>
              </a:p>
              <a:p>
                <a:pPr marL="0" indent="0">
                  <a:spcBef>
                    <a:spcPts val="1200"/>
                  </a:spcBef>
                  <a:spcAft>
                    <a:spcPts val="1200"/>
                  </a:spcAft>
                  <a:buNone/>
                </a:pPr>
                <a:r>
                  <a:rPr lang="en-US" sz="3600" dirty="0">
                    <a:latin typeface="Cambria Math" panose="02040503050406030204" pitchFamily="18" charset="0"/>
                    <a:ea typeface="Cambria Math" panose="02040503050406030204" pitchFamily="18" charset="0"/>
                  </a:rPr>
                  <a:t>MSY</a:t>
                </a:r>
                <a:r>
                  <a:rPr lang="en-US" sz="3600" dirty="0">
                    <a:ea typeface="Cambria Math" panose="02040503050406030204" pitchFamily="18" charset="0"/>
                    <a:cs typeface="Cambria Math" panose="02040503050406030204" pitchFamily="18" charset="0"/>
                  </a:rPr>
                  <a:t> </a:t>
                </a:r>
                <a14:m>
                  <m:oMath xmlns:m="http://schemas.openxmlformats.org/officeDocument/2006/math">
                    <m:r>
                      <a:rPr lang="en-US" sz="3600" i="1">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r>
                          <a:rPr lang="en-US" sz="36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𝐾</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den>
                    </m:f>
                  </m:oMath>
                </a14:m>
                <a:endParaRPr lang="en-US" sz="3600" dirty="0"/>
              </a:p>
              <a:p>
                <a:pPr marL="0" indent="0">
                  <a:spcBef>
                    <a:spcPts val="1200"/>
                  </a:spcBef>
                  <a:spcAft>
                    <a:spcPts val="1200"/>
                  </a:spcAft>
                  <a:buNone/>
                </a:pPr>
                <a14:m>
                  <m:oMath xmlns:m="http://schemas.openxmlformats.org/officeDocument/2006/math">
                    <m:sSub>
                      <m:sSubPr>
                        <m:ctrlPr>
                          <a:rPr lang="en-US" sz="3600" i="1">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cs typeface="Cambria Math" panose="02040503050406030204" pitchFamily="18" charset="0"/>
                          </a:rPr>
                          <m:t>𝑈</m:t>
                        </m:r>
                      </m:e>
                      <m:sub>
                        <m:r>
                          <a:rPr lang="en-US" sz="3600" i="1">
                            <a:latin typeface="Cambria Math" panose="02040503050406030204" pitchFamily="18" charset="0"/>
                            <a:ea typeface="Cambria Math" panose="02040503050406030204" pitchFamily="18" charset="0"/>
                            <a:cs typeface="Cambria Math" panose="02040503050406030204" pitchFamily="18" charset="0"/>
                          </a:rPr>
                          <m:t>𝑀𝑆𝑌</m:t>
                        </m:r>
                      </m:sub>
                    </m:sSub>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a14:m>
                <a:r>
                  <a:rPr lang="en-US" sz="3600" dirty="0">
                    <a:ea typeface="Cambria Math" panose="02040503050406030204" pitchFamily="18" charset="0"/>
                    <a:cs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cs typeface="Cambria Math" panose="02040503050406030204" pitchFamily="18" charset="0"/>
                          </a:rPr>
                        </m:ctrlPr>
                      </m:fPr>
                      <m:num>
                        <m:r>
                          <a:rPr lang="en-US" sz="3600" i="1">
                            <a:solidFill>
                              <a:srgbClr val="7030A0"/>
                            </a:solidFill>
                            <a:latin typeface="Cambria Math" panose="02040503050406030204" pitchFamily="18" charset="0"/>
                            <a:ea typeface="Cambria Math" panose="02040503050406030204" pitchFamily="18" charset="0"/>
                            <a:cs typeface="Cambria Math" panose="02040503050406030204" pitchFamily="18" charset="0"/>
                          </a:rPr>
                          <m:t>𝑟</m:t>
                        </m:r>
                      </m:num>
                      <m:den>
                        <m:r>
                          <a:rPr lang="en-US" sz="36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458C2E-3B88-4EAA-9F99-FC7EA2FD9ED5}"/>
                  </a:ext>
                </a:extLst>
              </p:cNvPr>
              <p:cNvSpPr>
                <a:spLocks noGrp="1" noRot="1" noChangeAspect="1" noMove="1" noResize="1" noEditPoints="1" noAdjustHandles="1" noChangeArrowheads="1" noChangeShapeType="1" noTextEdit="1"/>
              </p:cNvSpPr>
              <p:nvPr>
                <p:ph idx="1"/>
              </p:nvPr>
            </p:nvSpPr>
            <p:spPr>
              <a:xfrm>
                <a:off x="982663" y="1364295"/>
                <a:ext cx="10515600" cy="3792263"/>
              </a:xfrm>
              <a:blipFill>
                <a:blip r:embed="rId2"/>
                <a:stretch>
                  <a:fillRect l="-1739"/>
                </a:stretch>
              </a:blipFill>
            </p:spPr>
            <p:txBody>
              <a:bodyPr/>
              <a:lstStyle/>
              <a:p>
                <a:r>
                  <a:rPr lang="en-US">
                    <a:noFill/>
                  </a:rPr>
                  <a:t> </a:t>
                </a:r>
              </a:p>
            </p:txBody>
          </p:sp>
        </mc:Fallback>
      </mc:AlternateContent>
      <p:sp>
        <p:nvSpPr>
          <p:cNvPr id="14" name="TextBox 13"/>
          <p:cNvSpPr txBox="1"/>
          <p:nvPr/>
        </p:nvSpPr>
        <p:spPr>
          <a:xfrm>
            <a:off x="260808" y="6176963"/>
            <a:ext cx="11670383" cy="646331"/>
          </a:xfrm>
          <a:prstGeom prst="rect">
            <a:avLst/>
          </a:prstGeom>
          <a:solidFill>
            <a:schemeClr val="accent1">
              <a:alpha val="25000"/>
            </a:schemeClr>
          </a:solidFill>
          <a:ln>
            <a:solidFill>
              <a:schemeClr val="accent1">
                <a:lumMod val="50000"/>
              </a:schemeClr>
            </a:solidFill>
          </a:ln>
        </p:spPr>
        <p:txBody>
          <a:bodyPr wrap="square" rtlCol="0">
            <a:spAutoFit/>
          </a:bodyPr>
          <a:lstStyle/>
          <a:p>
            <a:pPr marL="342900" indent="-342900">
              <a:buAutoNum type="arabicPeriod"/>
            </a:pPr>
            <a:r>
              <a:rPr lang="en-US" dirty="0">
                <a:solidFill>
                  <a:schemeClr val="tx2"/>
                </a:solidFill>
              </a:rPr>
              <a:t>Hilborn R. and Walters, C.J. 1992. Quantitative fisheries stock assessment: choice, dynamics and uncertainty. Chapman and Hall, New York. 570 pp.</a:t>
            </a:r>
          </a:p>
        </p:txBody>
      </p:sp>
      <p:sp>
        <p:nvSpPr>
          <p:cNvPr id="6" name="TextBox 5"/>
          <p:cNvSpPr txBox="1"/>
          <p:nvPr/>
        </p:nvSpPr>
        <p:spPr>
          <a:xfrm>
            <a:off x="591647" y="4760322"/>
            <a:ext cx="5551317" cy="1200329"/>
          </a:xfrm>
          <a:prstGeom prst="rect">
            <a:avLst/>
          </a:prstGeom>
          <a:noFill/>
        </p:spPr>
        <p:txBody>
          <a:bodyPr wrap="square" rtlCol="0">
            <a:spAutoFit/>
          </a:bodyPr>
          <a:lstStyle/>
          <a:p>
            <a:r>
              <a:rPr lang="en-US" sz="2400" i="1" dirty="0"/>
              <a:t>For three-parameter models with non-symmetrical yield curves (e.g., Fox, Pella-Tomlinson), see 1. </a:t>
            </a:r>
          </a:p>
        </p:txBody>
      </p:sp>
      <p:pic>
        <p:nvPicPr>
          <p:cNvPr id="11" name="Picture 10">
            <a:extLst>
              <a:ext uri="{FF2B5EF4-FFF2-40B4-BE49-F238E27FC236}">
                <a16:creationId xmlns:a16="http://schemas.microsoft.com/office/drawing/2014/main" id="{B09261FE-8E84-4D4D-9048-F4D28899FCF7}"/>
              </a:ext>
            </a:extLst>
          </p:cNvPr>
          <p:cNvPicPr>
            <a:picLocks noChangeAspect="1"/>
          </p:cNvPicPr>
          <p:nvPr/>
        </p:nvPicPr>
        <p:blipFill>
          <a:blip r:embed="rId3"/>
          <a:stretch>
            <a:fillRect/>
          </a:stretch>
        </p:blipFill>
        <p:spPr>
          <a:xfrm>
            <a:off x="6642408" y="1512123"/>
            <a:ext cx="5288783" cy="4550580"/>
          </a:xfrm>
          <a:prstGeom prst="rect">
            <a:avLst/>
          </a:prstGeom>
        </p:spPr>
      </p:pic>
      <p:cxnSp>
        <p:nvCxnSpPr>
          <p:cNvPr id="15" name="Straight Connector 14">
            <a:extLst>
              <a:ext uri="{FF2B5EF4-FFF2-40B4-BE49-F238E27FC236}">
                <a16:creationId xmlns:a16="http://schemas.microsoft.com/office/drawing/2014/main" id="{633502C1-3EB4-4439-AB64-2A52F522D934}"/>
              </a:ext>
            </a:extLst>
          </p:cNvPr>
          <p:cNvCxnSpPr>
            <a:cxnSpLocks/>
          </p:cNvCxnSpPr>
          <p:nvPr/>
        </p:nvCxnSpPr>
        <p:spPr>
          <a:xfrm>
            <a:off x="9632577" y="1746936"/>
            <a:ext cx="0" cy="34011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068A6F-AC0F-47D7-B671-33069470AC13}"/>
                  </a:ext>
                </a:extLst>
              </p:cNvPr>
              <p:cNvSpPr txBox="1"/>
              <p:nvPr/>
            </p:nvSpPr>
            <p:spPr>
              <a:xfrm>
                <a:off x="8702380" y="4633338"/>
                <a:ext cx="2245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accent2"/>
                          </a:solidFill>
                          <a:latin typeface="Cambria Math" panose="02040503050406030204" pitchFamily="18" charset="0"/>
                        </a:rPr>
                        <m:t>𝐵</m:t>
                      </m:r>
                      <m:r>
                        <m:rPr>
                          <m:sty m:val="p"/>
                        </m:rPr>
                        <a:rPr lang="en-US" sz="2800" i="0" baseline="-25000" dirty="0">
                          <a:solidFill>
                            <a:schemeClr val="accent2"/>
                          </a:solidFill>
                          <a:latin typeface="Cambria Math" panose="02040503050406030204" pitchFamily="18" charset="0"/>
                        </a:rPr>
                        <m:t>MSY</m:t>
                      </m:r>
                      <m:r>
                        <a:rPr lang="en-US" sz="2800" i="1" dirty="0">
                          <a:solidFill>
                            <a:schemeClr val="accent2"/>
                          </a:solidFill>
                          <a:latin typeface="Cambria Math" panose="02040503050406030204" pitchFamily="18" charset="0"/>
                        </a:rPr>
                        <m:t> =</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𝐾</m:t>
                      </m:r>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/2</m:t>
                      </m:r>
                    </m:oMath>
                  </m:oMathPara>
                </a14:m>
                <a:endParaRPr lang="en-US" sz="2800" dirty="0">
                  <a:solidFill>
                    <a:schemeClr val="accent2"/>
                  </a:solidFill>
                </a:endParaRPr>
              </a:p>
            </p:txBody>
          </p:sp>
        </mc:Choice>
        <mc:Fallback xmlns="">
          <p:sp>
            <p:nvSpPr>
              <p:cNvPr id="18" name="TextBox 17">
                <a:extLst>
                  <a:ext uri="{FF2B5EF4-FFF2-40B4-BE49-F238E27FC236}">
                    <a16:creationId xmlns:a16="http://schemas.microsoft.com/office/drawing/2014/main" id="{76068A6F-AC0F-47D7-B671-33069470AC13}"/>
                  </a:ext>
                </a:extLst>
              </p:cNvPr>
              <p:cNvSpPr txBox="1">
                <a:spLocks noRot="1" noChangeAspect="1" noMove="1" noResize="1" noEditPoints="1" noAdjustHandles="1" noChangeArrowheads="1" noChangeShapeType="1" noTextEdit="1"/>
              </p:cNvSpPr>
              <p:nvPr/>
            </p:nvSpPr>
            <p:spPr>
              <a:xfrm>
                <a:off x="8702380" y="4633338"/>
                <a:ext cx="2245743" cy="523220"/>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18B9B8AD-198A-4D6C-B7D1-F6DCD18D4D36}"/>
              </a:ext>
            </a:extLst>
          </p:cNvPr>
          <p:cNvCxnSpPr>
            <a:cxnSpLocks/>
          </p:cNvCxnSpPr>
          <p:nvPr/>
        </p:nvCxnSpPr>
        <p:spPr>
          <a:xfrm flipH="1">
            <a:off x="7627147" y="1738450"/>
            <a:ext cx="20054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F6F106-678C-4DE6-9B67-FDDB9EB7AC81}"/>
                  </a:ext>
                </a:extLst>
              </p:cNvPr>
              <p:cNvSpPr txBox="1"/>
              <p:nvPr/>
            </p:nvSpPr>
            <p:spPr>
              <a:xfrm>
                <a:off x="5643520" y="1396006"/>
                <a:ext cx="1842043" cy="701859"/>
              </a:xfrm>
              <a:prstGeom prst="rect">
                <a:avLst/>
              </a:prstGeom>
              <a:noFill/>
            </p:spPr>
            <p:txBody>
              <a:bodyPr wrap="none" rtlCol="0">
                <a:spAutoFit/>
              </a:bodyPr>
              <a:lstStyle/>
              <a:p>
                <a14:m>
                  <m:oMath xmlns:m="http://schemas.openxmlformats.org/officeDocument/2006/math">
                    <m:r>
                      <m:rPr>
                        <m:sty m:val="p"/>
                      </m:rPr>
                      <a:rPr lang="en-US" sz="2800" i="0" dirty="0" smtClean="0">
                        <a:solidFill>
                          <a:schemeClr val="accent2"/>
                        </a:solidFill>
                        <a:latin typeface="Cambria Math" panose="02040503050406030204" pitchFamily="18" charset="0"/>
                      </a:rPr>
                      <m:t>MSY</m:t>
                    </m:r>
                    <m:r>
                      <a:rPr lang="en-US" sz="2800" i="1" dirty="0" smtClean="0">
                        <a:solidFill>
                          <a:schemeClr val="accent2"/>
                        </a:solidFill>
                        <a:latin typeface="Cambria Math" panose="02040503050406030204" pitchFamily="18" charset="0"/>
                      </a:rPr>
                      <m:t>=</m:t>
                    </m:r>
                    <m:r>
                      <a:rPr lang="en-US" sz="2800" i="1" dirty="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 </m:t>
                    </m:r>
                    <m:f>
                      <m:fPr>
                        <m:ctrlP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800" i="1">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𝑟𝐾</m:t>
                        </m:r>
                      </m:num>
                      <m:den>
                        <m:r>
                          <a:rPr lang="en-US" sz="2800" b="0" i="1" smtClean="0">
                            <a:solidFill>
                              <a:schemeClr val="accent2"/>
                            </a:solidFill>
                            <a:latin typeface="Cambria Math" panose="02040503050406030204" pitchFamily="18" charset="0"/>
                            <a:ea typeface="Cambria Math" panose="02040503050406030204" pitchFamily="18" charset="0"/>
                            <a:cs typeface="Cambria Math" panose="02040503050406030204" pitchFamily="18" charset="0"/>
                          </a:rPr>
                          <m:t>4</m:t>
                        </m:r>
                      </m:den>
                    </m:f>
                  </m:oMath>
                </a14:m>
                <a:r>
                  <a:rPr lang="en-US" dirty="0">
                    <a:solidFill>
                      <a:schemeClr val="accent2"/>
                    </a:solidFill>
                  </a:rPr>
                  <a:t> </a:t>
                </a:r>
              </a:p>
            </p:txBody>
          </p:sp>
        </mc:Choice>
        <mc:Fallback xmlns="">
          <p:sp>
            <p:nvSpPr>
              <p:cNvPr id="20" name="TextBox 19">
                <a:extLst>
                  <a:ext uri="{FF2B5EF4-FFF2-40B4-BE49-F238E27FC236}">
                    <a16:creationId xmlns:a16="http://schemas.microsoft.com/office/drawing/2014/main" id="{98F6F106-678C-4DE6-9B67-FDDB9EB7AC81}"/>
                  </a:ext>
                </a:extLst>
              </p:cNvPr>
              <p:cNvSpPr txBox="1">
                <a:spLocks noRot="1" noChangeAspect="1" noMove="1" noResize="1" noEditPoints="1" noAdjustHandles="1" noChangeArrowheads="1" noChangeShapeType="1" noTextEdit="1"/>
              </p:cNvSpPr>
              <p:nvPr/>
            </p:nvSpPr>
            <p:spPr>
              <a:xfrm>
                <a:off x="5643520" y="1396006"/>
                <a:ext cx="1842043" cy="701859"/>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41</a:t>
            </a:fld>
            <a:endParaRPr lang="en-CA"/>
          </a:p>
        </p:txBody>
      </p:sp>
    </p:spTree>
    <p:extLst>
      <p:ext uri="{BB962C8B-B14F-4D97-AF65-F5344CB8AC3E}">
        <p14:creationId xmlns:p14="http://schemas.microsoft.com/office/powerpoint/2010/main" val="4134301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Exercise 1</a:t>
            </a:r>
            <a:endParaRPr lang="en-US" sz="4000" dirty="0">
              <a:solidFill>
                <a:srgbClr val="FF0000"/>
              </a:solidFill>
            </a:endParaRPr>
          </a:p>
        </p:txBody>
      </p:sp>
      <p:sp>
        <p:nvSpPr>
          <p:cNvPr id="3" name="Content Placeholder 2"/>
          <p:cNvSpPr>
            <a:spLocks noGrp="1"/>
          </p:cNvSpPr>
          <p:nvPr>
            <p:ph idx="1"/>
          </p:nvPr>
        </p:nvSpPr>
        <p:spPr>
          <a:xfrm>
            <a:off x="900546" y="1509316"/>
            <a:ext cx="10515600" cy="4351338"/>
          </a:xfrm>
        </p:spPr>
        <p:txBody>
          <a:bodyPr/>
          <a:lstStyle/>
          <a:p>
            <a:r>
              <a:rPr lang="en-US" dirty="0"/>
              <a:t>Let’s fit a SP model and calculate </a:t>
            </a:r>
            <a:r>
              <a:rPr lang="en-US" u="sng" dirty="0"/>
              <a:t>equilibrium</a:t>
            </a:r>
            <a:r>
              <a:rPr lang="en-US" dirty="0"/>
              <a:t> reference points in R</a:t>
            </a:r>
          </a:p>
        </p:txBody>
      </p:sp>
      <p:pic>
        <p:nvPicPr>
          <p:cNvPr id="4" name="Picture 3"/>
          <p:cNvPicPr>
            <a:picLocks noChangeAspect="1"/>
          </p:cNvPicPr>
          <p:nvPr/>
        </p:nvPicPr>
        <p:blipFill rotWithShape="1">
          <a:blip r:embed="rId2"/>
          <a:srcRect r="19265"/>
          <a:stretch/>
        </p:blipFill>
        <p:spPr>
          <a:xfrm>
            <a:off x="303068" y="2834879"/>
            <a:ext cx="6047509" cy="1988107"/>
          </a:xfrm>
          <a:prstGeom prst="rect">
            <a:avLst/>
          </a:prstGeom>
        </p:spPr>
      </p:pic>
      <p:pic>
        <p:nvPicPr>
          <p:cNvPr id="7" name="Picture 6"/>
          <p:cNvPicPr>
            <a:picLocks noChangeAspect="1"/>
          </p:cNvPicPr>
          <p:nvPr/>
        </p:nvPicPr>
        <p:blipFill>
          <a:blip r:embed="rId3"/>
          <a:stretch>
            <a:fillRect/>
          </a:stretch>
        </p:blipFill>
        <p:spPr>
          <a:xfrm>
            <a:off x="6877050" y="2665978"/>
            <a:ext cx="5314950" cy="2611178"/>
          </a:xfrm>
          <a:prstGeom prst="rect">
            <a:avLst/>
          </a:prstGeom>
        </p:spPr>
      </p:pic>
      <p:sp>
        <p:nvSpPr>
          <p:cNvPr id="8" name="Right Arrow 7"/>
          <p:cNvSpPr/>
          <p:nvPr/>
        </p:nvSpPr>
        <p:spPr>
          <a:xfrm>
            <a:off x="6142759" y="3650979"/>
            <a:ext cx="734291"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489" y="5337434"/>
            <a:ext cx="7190366" cy="523220"/>
          </a:xfrm>
          <a:prstGeom prst="rect">
            <a:avLst/>
          </a:prstGeom>
        </p:spPr>
        <p:txBody>
          <a:bodyPr wrap="none">
            <a:spAutoFit/>
          </a:bodyPr>
          <a:lstStyle/>
          <a:p>
            <a:r>
              <a:rPr lang="en-US" sz="2800" dirty="0">
                <a:solidFill>
                  <a:srgbClr val="C00000"/>
                </a:solidFill>
                <a:hlinkClick r:id="rId4"/>
              </a:rPr>
              <a:t>https://github.com/TESA-workshops/Ref-Pt-101</a:t>
            </a:r>
            <a:endParaRPr lang="en-US" sz="2800" dirty="0">
              <a:solidFill>
                <a:srgbClr val="C00000"/>
              </a:solidFill>
            </a:endParaRPr>
          </a:p>
        </p:txBody>
      </p:sp>
      <p:sp>
        <p:nvSpPr>
          <p:cNvPr id="5" name="Slide Number Placeholder 4"/>
          <p:cNvSpPr>
            <a:spLocks noGrp="1"/>
          </p:cNvSpPr>
          <p:nvPr>
            <p:ph type="sldNum" sz="quarter" idx="12"/>
          </p:nvPr>
        </p:nvSpPr>
        <p:spPr/>
        <p:txBody>
          <a:bodyPr/>
          <a:lstStyle/>
          <a:p>
            <a:fld id="{EEDFA2F9-C25F-4A63-B46B-7B5C200A39D1}" type="slidenum">
              <a:rPr lang="en-CA" smtClean="0"/>
              <a:t>42</a:t>
            </a:fld>
            <a:endParaRPr lang="en-CA"/>
          </a:p>
        </p:txBody>
      </p:sp>
    </p:spTree>
    <p:extLst>
      <p:ext uri="{BB962C8B-B14F-4D97-AF65-F5344CB8AC3E}">
        <p14:creationId xmlns:p14="http://schemas.microsoft.com/office/powerpoint/2010/main" val="2989181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5. Recruitment Productivity</a:t>
            </a:r>
          </a:p>
        </p:txBody>
      </p:sp>
      <p:sp>
        <p:nvSpPr>
          <p:cNvPr id="3" name="Slide Number Placeholder 2"/>
          <p:cNvSpPr>
            <a:spLocks noGrp="1"/>
          </p:cNvSpPr>
          <p:nvPr>
            <p:ph type="sldNum" sz="quarter" idx="12"/>
          </p:nvPr>
        </p:nvSpPr>
        <p:spPr/>
        <p:txBody>
          <a:bodyPr/>
          <a:lstStyle/>
          <a:p>
            <a:fld id="{EEDFA2F9-C25F-4A63-B46B-7B5C200A39D1}" type="slidenum">
              <a:rPr lang="en-CA" smtClean="0"/>
              <a:t>43</a:t>
            </a:fld>
            <a:endParaRPr lang="en-CA"/>
          </a:p>
        </p:txBody>
      </p:sp>
    </p:spTree>
    <p:extLst>
      <p:ext uri="{BB962C8B-B14F-4D97-AF65-F5344CB8AC3E}">
        <p14:creationId xmlns:p14="http://schemas.microsoft.com/office/powerpoint/2010/main" val="105318971"/>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Surplus Production Models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733292"/>
                <a:ext cx="10515600" cy="4351338"/>
              </a:xfrm>
            </p:spPr>
            <p:txBody>
              <a:bodyPr>
                <a:normAutofit/>
              </a:bodyPr>
              <a:lstStyle/>
              <a:p>
                <a:r>
                  <a:rPr lang="en-US" sz="3200" dirty="0"/>
                  <a:t>Criticisms of surplus production models:</a:t>
                </a:r>
              </a:p>
              <a:p>
                <a:pPr lvl="1"/>
                <a:r>
                  <a:rPr lang="en-US" dirty="0"/>
                  <a:t>The possible problem that they do not account for reductions in the rate of recruitment at low biomass (Froese et al. 2017) </a:t>
                </a:r>
              </a:p>
              <a:p>
                <a:pPr lvl="1"/>
                <a:r>
                  <a:rPr lang="en-US" dirty="0"/>
                  <a:t>They assume that the rate of change of biomass over time increases as biomass approaches zero (</a:t>
                </a:r>
                <a:r>
                  <a:rPr lang="en-US" dirty="0" err="1"/>
                  <a:t>Schnute</a:t>
                </a:r>
                <a:r>
                  <a:rPr lang="en-US" dirty="0"/>
                  <a:t> and Richards 2002)</a:t>
                </a:r>
              </a:p>
              <a:p>
                <a:pPr lvl="1"/>
                <a:endParaRPr lang="en-US" sz="2800" dirty="0"/>
              </a:p>
              <a:p>
                <a:pPr lvl="1">
                  <a:spcBef>
                    <a:spcPts val="1800"/>
                  </a:spcBef>
                </a:pPr>
                <a:r>
                  <a:rPr lang="en-US" sz="2800" dirty="0"/>
                  <a:t>They collapse all productivity parameters (growth, </a:t>
                </a:r>
                <a14:m>
                  <m:oMath xmlns:m="http://schemas.openxmlformats.org/officeDocument/2006/math">
                    <m:r>
                      <a:rPr lang="en-US" sz="2800" i="1" dirty="0" smtClean="0">
                        <a:latin typeface="Cambria Math" panose="02040503050406030204" pitchFamily="18" charset="0"/>
                      </a:rPr>
                      <m:t>𝑀</m:t>
                    </m:r>
                  </m:oMath>
                </a14:m>
                <a:r>
                  <a:rPr lang="en-US" sz="2800" dirty="0"/>
                  <a:t>, maturity, recruitment) into a single parameter </a:t>
                </a:r>
                <a14:m>
                  <m:oMath xmlns:m="http://schemas.openxmlformats.org/officeDocument/2006/math">
                    <m:r>
                      <a:rPr lang="en-US" sz="2800" i="1" dirty="0" smtClean="0">
                        <a:solidFill>
                          <a:srgbClr val="7030A0"/>
                        </a:solidFill>
                        <a:latin typeface="Cambria Math" panose="02040503050406030204" pitchFamily="18" charset="0"/>
                      </a:rPr>
                      <m:t>𝑟</m:t>
                    </m:r>
                  </m:oMath>
                </a14:m>
                <a:r>
                  <a:rPr lang="en-US"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733292"/>
                <a:ext cx="10515600" cy="4351338"/>
              </a:xfrm>
              <a:blipFill>
                <a:blip r:embed="rId2"/>
                <a:stretch>
                  <a:fillRect l="-1333" t="-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70099B-7696-4417-9337-0FC7DEB5354C}"/>
              </a:ext>
            </a:extLst>
          </p:cNvPr>
          <p:cNvSpPr txBox="1"/>
          <p:nvPr/>
        </p:nvSpPr>
        <p:spPr>
          <a:xfrm>
            <a:off x="3344047" y="3816628"/>
            <a:ext cx="6298199" cy="461665"/>
          </a:xfrm>
          <a:prstGeom prst="rect">
            <a:avLst/>
          </a:prstGeom>
          <a:solidFill>
            <a:schemeClr val="bg1">
              <a:alpha val="90000"/>
            </a:schemeClr>
          </a:solidFill>
        </p:spPr>
        <p:txBody>
          <a:bodyPr wrap="none" rtlCol="0">
            <a:spAutoFit/>
          </a:bodyPr>
          <a:lstStyle/>
          <a:p>
            <a:r>
              <a:rPr lang="en-US" sz="2400" dirty="0">
                <a:solidFill>
                  <a:srgbClr val="0070C0"/>
                </a:solidFill>
              </a:rPr>
              <a:t>Addressed using a stock-recruitment relationship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EA1098-6B7D-426F-B978-E191B651CA4E}"/>
                  </a:ext>
                </a:extLst>
              </p:cNvPr>
              <p:cNvSpPr txBox="1"/>
              <p:nvPr/>
            </p:nvSpPr>
            <p:spPr>
              <a:xfrm>
                <a:off x="2838545" y="5253633"/>
                <a:ext cx="7644978" cy="830997"/>
              </a:xfrm>
              <a:prstGeom prst="rect">
                <a:avLst/>
              </a:prstGeom>
              <a:solidFill>
                <a:schemeClr val="bg1">
                  <a:alpha val="90000"/>
                </a:schemeClr>
              </a:solidFill>
            </p:spPr>
            <p:txBody>
              <a:bodyPr wrap="none" rtlCol="0">
                <a:spAutoFit/>
              </a:bodyPr>
              <a:lstStyle>
                <a:defPPr>
                  <a:defRPr lang="en-US"/>
                </a:defPPr>
                <a:lvl1pPr>
                  <a:defRPr sz="2400">
                    <a:solidFill>
                      <a:srgbClr val="0070C0"/>
                    </a:solidFill>
                  </a:defRPr>
                </a:lvl1pPr>
              </a:lstStyle>
              <a:p>
                <a:r>
                  <a:rPr lang="en-US" dirty="0"/>
                  <a:t>Addressed using an age-structured model that accounts for:</a:t>
                </a:r>
              </a:p>
              <a:p>
                <a:r>
                  <a:rPr lang="en-US" dirty="0"/>
                  <a:t>weight-at-age, </a:t>
                </a:r>
                <a14:m>
                  <m:oMath xmlns:m="http://schemas.openxmlformats.org/officeDocument/2006/math">
                    <m:r>
                      <a:rPr lang="en-US" dirty="0">
                        <a:latin typeface="Cambria Math" panose="02040503050406030204" pitchFamily="18" charset="0"/>
                      </a:rPr>
                      <m:t>𝑀</m:t>
                    </m:r>
                  </m:oMath>
                </a14:m>
                <a:r>
                  <a:rPr lang="en-US" dirty="0"/>
                  <a:t>-at-age, maturity-at-age, recruitment</a:t>
                </a:r>
              </a:p>
            </p:txBody>
          </p:sp>
        </mc:Choice>
        <mc:Fallback xmlns="">
          <p:sp>
            <p:nvSpPr>
              <p:cNvPr id="5" name="TextBox 4">
                <a:extLst>
                  <a:ext uri="{FF2B5EF4-FFF2-40B4-BE49-F238E27FC236}">
                    <a16:creationId xmlns:a16="http://schemas.microsoft.com/office/drawing/2014/main" id="{7AEA1098-6B7D-426F-B978-E191B651CA4E}"/>
                  </a:ext>
                </a:extLst>
              </p:cNvPr>
              <p:cNvSpPr txBox="1">
                <a:spLocks noRot="1" noChangeAspect="1" noMove="1" noResize="1" noEditPoints="1" noAdjustHandles="1" noChangeArrowheads="1" noChangeShapeType="1" noTextEdit="1"/>
              </p:cNvSpPr>
              <p:nvPr/>
            </p:nvSpPr>
            <p:spPr>
              <a:xfrm>
                <a:off x="2838545" y="5253633"/>
                <a:ext cx="7644978" cy="830997"/>
              </a:xfrm>
              <a:prstGeom prst="rect">
                <a:avLst/>
              </a:prstGeom>
              <a:blipFill>
                <a:blip r:embed="rId3"/>
                <a:stretch>
                  <a:fillRect l="-1276" t="-5882" r="-159" b="-1617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EDFA2F9-C25F-4A63-B46B-7B5C200A39D1}" type="slidenum">
              <a:rPr lang="en-CA" smtClean="0"/>
              <a:t>44</a:t>
            </a:fld>
            <a:endParaRPr lang="en-CA"/>
          </a:p>
        </p:txBody>
      </p:sp>
    </p:spTree>
    <p:extLst>
      <p:ext uri="{BB962C8B-B14F-4D97-AF65-F5344CB8AC3E}">
        <p14:creationId xmlns:p14="http://schemas.microsoft.com/office/powerpoint/2010/main" val="30731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555" y="962774"/>
            <a:ext cx="6399509" cy="3355382"/>
          </a:xfrm>
        </p:spPr>
        <p:txBody>
          <a:bodyPr>
            <a:noAutofit/>
          </a:bodyPr>
          <a:lstStyle/>
          <a:p>
            <a:r>
              <a:rPr lang="en-US" sz="3600" dirty="0"/>
              <a:t>The productivity of a fish stock is the key determinant of how hard it can be fished sustainably</a:t>
            </a:r>
          </a:p>
          <a:p>
            <a:endParaRPr lang="en-US" sz="3600" dirty="0"/>
          </a:p>
          <a:p>
            <a:r>
              <a:rPr lang="en-US" sz="3600" b="1" dirty="0"/>
              <a:t>Therefore productivity is the key determinant of reference points</a:t>
            </a:r>
          </a:p>
        </p:txBody>
      </p:sp>
      <p:pic>
        <p:nvPicPr>
          <p:cNvPr id="4" name="Picture 3"/>
          <p:cNvPicPr>
            <a:picLocks noChangeAspect="1"/>
          </p:cNvPicPr>
          <p:nvPr/>
        </p:nvPicPr>
        <p:blipFill>
          <a:blip r:embed="rId2"/>
          <a:stretch>
            <a:fillRect/>
          </a:stretch>
        </p:blipFill>
        <p:spPr>
          <a:xfrm>
            <a:off x="6528062" y="720322"/>
            <a:ext cx="5474682" cy="4663844"/>
          </a:xfrm>
          <a:prstGeom prst="rect">
            <a:avLst/>
          </a:prstGeom>
        </p:spPr>
      </p:pic>
      <p:sp>
        <p:nvSpPr>
          <p:cNvPr id="2" name="TextBox 1">
            <a:extLst>
              <a:ext uri="{FF2B5EF4-FFF2-40B4-BE49-F238E27FC236}">
                <a16:creationId xmlns:a16="http://schemas.microsoft.com/office/drawing/2014/main" id="{23F84238-0E7B-490A-8ACB-93A0AB411A0E}"/>
              </a:ext>
            </a:extLst>
          </p:cNvPr>
          <p:cNvSpPr txBox="1"/>
          <p:nvPr/>
        </p:nvSpPr>
        <p:spPr>
          <a:xfrm>
            <a:off x="8833324" y="5268163"/>
            <a:ext cx="864158" cy="369332"/>
          </a:xfrm>
          <a:prstGeom prst="rect">
            <a:avLst/>
          </a:prstGeom>
          <a:noFill/>
        </p:spPr>
        <p:txBody>
          <a:bodyPr wrap="square" rtlCol="0">
            <a:spAutoFit/>
          </a:bodyPr>
          <a:lstStyle/>
          <a:p>
            <a:pPr algn="ctr"/>
            <a:r>
              <a:rPr lang="en-US" i="1" dirty="0">
                <a:solidFill>
                  <a:schemeClr val="tx2"/>
                </a:solidFill>
              </a:rPr>
              <a:t>F</a:t>
            </a:r>
          </a:p>
        </p:txBody>
      </p:sp>
      <p:sp>
        <p:nvSpPr>
          <p:cNvPr id="5" name="TextBox 4">
            <a:extLst>
              <a:ext uri="{FF2B5EF4-FFF2-40B4-BE49-F238E27FC236}">
                <a16:creationId xmlns:a16="http://schemas.microsoft.com/office/drawing/2014/main" id="{8FAAE844-3198-4000-9644-FCBA81A766DA}"/>
              </a:ext>
            </a:extLst>
          </p:cNvPr>
          <p:cNvSpPr txBox="1"/>
          <p:nvPr/>
        </p:nvSpPr>
        <p:spPr>
          <a:xfrm rot="16200000">
            <a:off x="5911317" y="2822579"/>
            <a:ext cx="864158" cy="369332"/>
          </a:xfrm>
          <a:prstGeom prst="rect">
            <a:avLst/>
          </a:prstGeom>
          <a:noFill/>
        </p:spPr>
        <p:txBody>
          <a:bodyPr wrap="square" rtlCol="0">
            <a:spAutoFit/>
          </a:bodyPr>
          <a:lstStyle/>
          <a:p>
            <a:pPr algn="ctr"/>
            <a:r>
              <a:rPr lang="en-US" dirty="0">
                <a:solidFill>
                  <a:schemeClr val="tx2"/>
                </a:solidFill>
              </a:rPr>
              <a:t>Yield</a:t>
            </a:r>
          </a:p>
        </p:txBody>
      </p:sp>
      <p:sp>
        <p:nvSpPr>
          <p:cNvPr id="6" name="Slide Number Placeholder 5"/>
          <p:cNvSpPr>
            <a:spLocks noGrp="1"/>
          </p:cNvSpPr>
          <p:nvPr>
            <p:ph type="sldNum" sz="quarter" idx="12"/>
          </p:nvPr>
        </p:nvSpPr>
        <p:spPr/>
        <p:txBody>
          <a:bodyPr/>
          <a:lstStyle/>
          <a:p>
            <a:fld id="{EEDFA2F9-C25F-4A63-B46B-7B5C200A39D1}" type="slidenum">
              <a:rPr lang="en-CA" smtClean="0"/>
              <a:t>45</a:t>
            </a:fld>
            <a:endParaRPr lang="en-CA"/>
          </a:p>
        </p:txBody>
      </p:sp>
    </p:spTree>
    <p:extLst>
      <p:ext uri="{BB962C8B-B14F-4D97-AF65-F5344CB8AC3E}">
        <p14:creationId xmlns:p14="http://schemas.microsoft.com/office/powerpoint/2010/main" val="639176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surplus production models the productivity is captured in a composite parameter (</a:t>
                </a:r>
                <a14:m>
                  <m:oMath xmlns:m="http://schemas.openxmlformats.org/officeDocument/2006/math">
                    <m:r>
                      <m:rPr>
                        <m:sty m:val="p"/>
                      </m:rPr>
                      <a:rPr lang="en-US" sz="2800" b="0" i="0" smtClean="0">
                        <a:solidFill>
                          <a:srgbClr val="7030A0"/>
                        </a:solidFill>
                        <a:latin typeface="Cambria Math" panose="02040503050406030204" pitchFamily="18" charset="0"/>
                        <a:ea typeface="Cambria Math" panose="02040503050406030204" pitchFamily="18" charset="0"/>
                        <a:cs typeface="Cambria Math" panose="02040503050406030204" pitchFamily="18" charset="0"/>
                      </a:rPr>
                      <m:t>r</m:t>
                    </m:r>
                  </m:oMath>
                </a14:m>
                <a:r>
                  <a:rPr lang="en-US" sz="2800" dirty="0">
                    <a:solidFill>
                      <a:srgbClr val="7030A0"/>
                    </a:solidFill>
                    <a:cs typeface="Times New Roman" panose="02020603050405020304" pitchFamily="18" charset="0"/>
                  </a:rPr>
                  <a:t> = intrinsic rate of population growth)</a:t>
                </a:r>
              </a:p>
              <a:p>
                <a:r>
                  <a:rPr lang="en-US" dirty="0"/>
                  <a:t>Age-structured models represent different components of productivity separately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46</a:t>
            </a:fld>
            <a:endParaRPr lang="en-CA"/>
          </a:p>
        </p:txBody>
      </p:sp>
    </p:spTree>
    <p:extLst>
      <p:ext uri="{BB962C8B-B14F-4D97-AF65-F5344CB8AC3E}">
        <p14:creationId xmlns:p14="http://schemas.microsoft.com/office/powerpoint/2010/main" val="1986740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Rectangle 2"/>
              <p:cNvSpPr>
                <a:spLocks noGrp="1" noChangeArrowheads="1"/>
              </p:cNvSpPr>
              <p:nvPr>
                <p:ph type="body" idx="1"/>
              </p:nvPr>
            </p:nvSpPr>
            <p:spPr>
              <a:xfrm>
                <a:off x="779768" y="1967746"/>
                <a:ext cx="9142412" cy="2969401"/>
              </a:xfrm>
            </p:spPr>
            <p:txBody>
              <a:bodyPr>
                <a:normAutofit/>
              </a:bodyPr>
              <a:lstStyle/>
              <a:p>
                <a:pPr marL="715963" indent="-450850"/>
                <a:r>
                  <a:rPr lang="en-US" altLang="en-US" sz="3600" dirty="0"/>
                  <a:t>Growth of individuals</a:t>
                </a:r>
              </a:p>
              <a:p>
                <a:pPr marL="715963" indent="-450850"/>
                <a:r>
                  <a:rPr lang="en-US" altLang="en-US" sz="3600" dirty="0"/>
                  <a:t>Natural mortality rate (</a:t>
                </a:r>
                <a14:m>
                  <m:oMath xmlns:m="http://schemas.openxmlformats.org/officeDocument/2006/math">
                    <m:r>
                      <a:rPr lang="en-US" altLang="en-US" sz="3600" i="1" dirty="0" smtClean="0">
                        <a:latin typeface="Cambria Math" panose="02040503050406030204" pitchFamily="18" charset="0"/>
                      </a:rPr>
                      <m:t>𝑀</m:t>
                    </m:r>
                  </m:oMath>
                </a14:m>
                <a:r>
                  <a:rPr lang="en-US" altLang="en-US" sz="3600" dirty="0"/>
                  <a:t>)</a:t>
                </a:r>
              </a:p>
              <a:p>
                <a:pPr marL="715963" indent="-450850"/>
                <a:r>
                  <a:rPr lang="en-US" altLang="en-US" sz="3600" dirty="0"/>
                  <a:t>Recruitment (</a:t>
                </a:r>
                <a:r>
                  <a:rPr lang="en-US" altLang="en-US" sz="3600" u="sng" dirty="0"/>
                  <a:t>survival</a:t>
                </a:r>
                <a:r>
                  <a:rPr lang="en-US" altLang="en-US" sz="3600" dirty="0"/>
                  <a:t> of juveniles)</a:t>
                </a:r>
              </a:p>
            </p:txBody>
          </p:sp>
        </mc:Choice>
        <mc:Fallback xmlns="">
          <p:sp>
            <p:nvSpPr>
              <p:cNvPr id="25603" name="Rectangle 2"/>
              <p:cNvSpPr>
                <a:spLocks noGrp="1" noRot="1" noChangeAspect="1" noMove="1" noResize="1" noEditPoints="1" noAdjustHandles="1" noChangeArrowheads="1" noChangeShapeType="1" noTextEdit="1"/>
              </p:cNvSpPr>
              <p:nvPr>
                <p:ph type="body" idx="1"/>
              </p:nvPr>
            </p:nvSpPr>
            <p:spPr>
              <a:xfrm>
                <a:off x="779768" y="1967746"/>
                <a:ext cx="9142412" cy="2969401"/>
              </a:xfrm>
              <a:blipFill>
                <a:blip r:embed="rId3"/>
                <a:stretch>
                  <a:fillRect t="-5133"/>
                </a:stretch>
              </a:blipFill>
            </p:spPr>
            <p:txBody>
              <a:bodyPr/>
              <a:lstStyle/>
              <a:p>
                <a:r>
                  <a:rPr lang="en-US">
                    <a:noFill/>
                  </a:rPr>
                  <a:t> </a:t>
                </a:r>
              </a:p>
            </p:txBody>
          </p:sp>
        </mc:Fallback>
      </mc:AlternateContent>
      <p:pic>
        <p:nvPicPr>
          <p:cNvPr id="25604" name="Picture 3" descr="giant-trevall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220" y="4803950"/>
            <a:ext cx="2369901" cy="11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163" y="52653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886" y="5930326"/>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7836" y="5624746"/>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6620" y="563892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480" y="5337558"/>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1795" y="5624746"/>
            <a:ext cx="550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249" y="586908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992" y="5088855"/>
            <a:ext cx="1278527" cy="49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819" y="5787576"/>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440571" y="5777937"/>
            <a:ext cx="985607" cy="568833"/>
            <a:chOff x="1315892" y="5809742"/>
            <a:chExt cx="985607" cy="568833"/>
          </a:xfrm>
        </p:grpSpPr>
        <p:pic>
          <p:nvPicPr>
            <p:cNvPr id="2560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19" name="Picture 18"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4024" y="5384170"/>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19"/>
          <p:cNvSpPr>
            <a:spLocks noGrp="1" noChangeArrowheads="1"/>
          </p:cNvSpPr>
          <p:nvPr>
            <p:ph type="title"/>
          </p:nvPr>
        </p:nvSpPr>
        <p:spPr/>
        <p:txBody>
          <a:bodyPr/>
          <a:lstStyle/>
          <a:p>
            <a:pPr eaLnBrk="1" hangingPunct="1"/>
            <a:r>
              <a:rPr lang="en-AU" altLang="en-US" dirty="0"/>
              <a:t>Productivity is a composite function of:</a:t>
            </a:r>
            <a:endParaRPr lang="en-US" altLang="en-US" dirty="0"/>
          </a:p>
        </p:txBody>
      </p:sp>
      <p:grpSp>
        <p:nvGrpSpPr>
          <p:cNvPr id="22" name="Group 21"/>
          <p:cNvGrpSpPr/>
          <p:nvPr/>
        </p:nvGrpSpPr>
        <p:grpSpPr>
          <a:xfrm>
            <a:off x="2227608" y="5899643"/>
            <a:ext cx="985607" cy="568833"/>
            <a:chOff x="1315892" y="5809742"/>
            <a:chExt cx="985607" cy="568833"/>
          </a:xfrm>
        </p:grpSpPr>
        <p:pic>
          <p:nvPicPr>
            <p:cNvPr id="2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2390719" y="5348016"/>
            <a:ext cx="985607" cy="568833"/>
            <a:chOff x="1315892" y="5809742"/>
            <a:chExt cx="985607" cy="568833"/>
          </a:xfrm>
        </p:grpSpPr>
        <p:pic>
          <p:nvPicPr>
            <p:cNvPr id="2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529873" y="5189022"/>
            <a:ext cx="985607" cy="568833"/>
            <a:chOff x="1315892" y="5809742"/>
            <a:chExt cx="985607" cy="568833"/>
          </a:xfrm>
        </p:grpSpPr>
        <p:pic>
          <p:nvPicPr>
            <p:cNvPr id="35"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625107" y="5540880"/>
            <a:ext cx="985607" cy="568833"/>
            <a:chOff x="1315892" y="5809742"/>
            <a:chExt cx="985607" cy="568833"/>
          </a:xfrm>
        </p:grpSpPr>
        <p:pic>
          <p:nvPicPr>
            <p:cNvPr id="41"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790159" y="4905918"/>
            <a:ext cx="985607" cy="568833"/>
            <a:chOff x="1315892" y="5809742"/>
            <a:chExt cx="985607" cy="568833"/>
          </a:xfrm>
        </p:grpSpPr>
        <p:pic>
          <p:nvPicPr>
            <p:cNvPr id="47"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p:nvPr/>
        </p:nvGrpSpPr>
        <p:grpSpPr>
          <a:xfrm>
            <a:off x="27907" y="6075315"/>
            <a:ext cx="985607" cy="568833"/>
            <a:chOff x="1315892" y="5809742"/>
            <a:chExt cx="985607" cy="568833"/>
          </a:xfrm>
        </p:grpSpPr>
        <p:pic>
          <p:nvPicPr>
            <p:cNvPr id="53"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48211" y="5328977"/>
            <a:ext cx="985607" cy="568833"/>
            <a:chOff x="1315892" y="5809742"/>
            <a:chExt cx="985607" cy="568833"/>
          </a:xfrm>
        </p:grpSpPr>
        <p:pic>
          <p:nvPicPr>
            <p:cNvPr id="59"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2249" y="5869085"/>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41" y="5258851"/>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419" y="6059119"/>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67" y="5600673"/>
            <a:ext cx="986921" cy="3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835" y="5578945"/>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4" descr="giant-trevally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457" y="5050220"/>
            <a:ext cx="738564"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818" y="6213935"/>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2547013" y="4784565"/>
            <a:ext cx="985607" cy="568833"/>
            <a:chOff x="1315892" y="5809742"/>
            <a:chExt cx="985607" cy="568833"/>
          </a:xfrm>
        </p:grpSpPr>
        <p:pic>
          <p:nvPicPr>
            <p:cNvPr id="72"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p:cNvGrpSpPr/>
          <p:nvPr/>
        </p:nvGrpSpPr>
        <p:grpSpPr>
          <a:xfrm>
            <a:off x="1702207" y="4600617"/>
            <a:ext cx="985607" cy="568833"/>
            <a:chOff x="1315892" y="5809742"/>
            <a:chExt cx="985607" cy="568833"/>
          </a:xfrm>
        </p:grpSpPr>
        <p:pic>
          <p:nvPicPr>
            <p:cNvPr id="78"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760243" y="6189090"/>
            <a:ext cx="985607" cy="568833"/>
            <a:chOff x="1315892" y="5809742"/>
            <a:chExt cx="985607" cy="568833"/>
          </a:xfrm>
        </p:grpSpPr>
        <p:pic>
          <p:nvPicPr>
            <p:cNvPr id="84"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0195" y="60182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4193" y="583416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5892" y="605391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4535" y="623411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79109" y="580974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 name="Picture 7"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8794" y="6657144"/>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8" descr="giant-trevall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2792" y="6473093"/>
            <a:ext cx="357306" cy="13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5" descr="giant-trevally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4491" y="6692847"/>
            <a:ext cx="395879" cy="15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8293" y="6539915"/>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giant-trevally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7708" y="6448672"/>
            <a:ext cx="40396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5"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828" y="6197039"/>
            <a:ext cx="550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1969" y="6319490"/>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6" descr="giant-trevally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87" y="5150647"/>
            <a:ext cx="371319" cy="14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2" descr="giant-trevally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2689" y="6106354"/>
            <a:ext cx="5508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EEDFA2F9-C25F-4A63-B46B-7B5C200A39D1}" type="slidenum">
              <a:rPr lang="en-CA" smtClean="0"/>
              <a:t>47</a:t>
            </a:fld>
            <a:endParaRPr lang="en-CA"/>
          </a:p>
        </p:txBody>
      </p:sp>
    </p:spTree>
    <p:extLst>
      <p:ext uri="{BB962C8B-B14F-4D97-AF65-F5344CB8AC3E}">
        <p14:creationId xmlns:p14="http://schemas.microsoft.com/office/powerpoint/2010/main" val="110818499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350110" y="2151358"/>
            <a:ext cx="11320113" cy="1196276"/>
          </a:xfrm>
        </p:spPr>
        <p:txBody>
          <a:bodyPr>
            <a:noAutofit/>
          </a:bodyPr>
          <a:lstStyle/>
          <a:p>
            <a:pPr marL="0" indent="0">
              <a:lnSpc>
                <a:spcPct val="100000"/>
              </a:lnSpc>
              <a:spcAft>
                <a:spcPts val="1200"/>
              </a:spcAft>
              <a:buNone/>
            </a:pPr>
            <a:r>
              <a:rPr lang="en-CA" altLang="en-US" dirty="0"/>
              <a:t>In many animal populations, the </a:t>
            </a:r>
            <a:r>
              <a:rPr lang="en-CA" altLang="en-US" u="sng" dirty="0"/>
              <a:t>juvenile survival rate</a:t>
            </a:r>
            <a:r>
              <a:rPr lang="en-CA" altLang="en-US" dirty="0"/>
              <a:t> improves as population size is reduced. This can be due to:</a:t>
            </a:r>
          </a:p>
          <a:p>
            <a:pPr marL="534988" indent="-263525">
              <a:lnSpc>
                <a:spcPct val="100000"/>
              </a:lnSpc>
              <a:spcAft>
                <a:spcPts val="1200"/>
              </a:spcAft>
            </a:pPr>
            <a:r>
              <a:rPr lang="en-CA" altLang="en-US" dirty="0"/>
              <a:t>Reduced competition for resources in smaller populations;</a:t>
            </a:r>
          </a:p>
          <a:p>
            <a:pPr marL="534988" indent="-263525">
              <a:lnSpc>
                <a:spcPct val="100000"/>
              </a:lnSpc>
              <a:spcAft>
                <a:spcPts val="1200"/>
              </a:spcAft>
            </a:pPr>
            <a:r>
              <a:rPr lang="en-CA" altLang="en-US" dirty="0"/>
              <a:t>Territorial behaviour at larger population sizes;</a:t>
            </a:r>
          </a:p>
          <a:p>
            <a:pPr marL="534988" indent="-263525">
              <a:lnSpc>
                <a:spcPct val="100000"/>
              </a:lnSpc>
              <a:spcAft>
                <a:spcPts val="1200"/>
              </a:spcAft>
            </a:pPr>
            <a:r>
              <a:rPr lang="en-CA" altLang="en-US" dirty="0"/>
              <a:t>Reduced predation risk (foraging arena theory).</a:t>
            </a:r>
          </a:p>
        </p:txBody>
      </p:sp>
      <p:sp>
        <p:nvSpPr>
          <p:cNvPr id="27654" name="Rectangle 5"/>
          <p:cNvSpPr>
            <a:spLocks noGrp="1" noChangeArrowheads="1"/>
          </p:cNvSpPr>
          <p:nvPr>
            <p:ph type="title"/>
          </p:nvPr>
        </p:nvSpPr>
        <p:spPr>
          <a:xfrm>
            <a:off x="838200" y="309561"/>
            <a:ext cx="10515600" cy="1325563"/>
          </a:xfrm>
        </p:spPr>
        <p:txBody>
          <a:bodyPr>
            <a:normAutofit/>
          </a:bodyPr>
          <a:lstStyle/>
          <a:p>
            <a:pPr eaLnBrk="1" hangingPunct="1"/>
            <a:r>
              <a:rPr lang="en-US" altLang="en-US" dirty="0"/>
              <a:t>Density dependence in juvenile survival (recruitment compensation)</a:t>
            </a:r>
          </a:p>
        </p:txBody>
      </p:sp>
      <p:sp>
        <p:nvSpPr>
          <p:cNvPr id="2" name="Slide Number Placeholder 1"/>
          <p:cNvSpPr>
            <a:spLocks noGrp="1"/>
          </p:cNvSpPr>
          <p:nvPr>
            <p:ph type="sldNum" sz="quarter" idx="12"/>
          </p:nvPr>
        </p:nvSpPr>
        <p:spPr/>
        <p:txBody>
          <a:bodyPr/>
          <a:lstStyle/>
          <a:p>
            <a:fld id="{EEDFA2F9-C25F-4A63-B46B-7B5C200A39D1}" type="slidenum">
              <a:rPr lang="en-CA" smtClean="0"/>
              <a:t>48</a:t>
            </a:fld>
            <a:endParaRPr lang="en-CA"/>
          </a:p>
        </p:txBody>
      </p:sp>
    </p:spTree>
    <p:extLst>
      <p:ext uri="{BB962C8B-B14F-4D97-AF65-F5344CB8AC3E}">
        <p14:creationId xmlns:p14="http://schemas.microsoft.com/office/powerpoint/2010/main" val="92661265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31" t="8476" r="11829" b="10341"/>
          <a:stretch/>
        </p:blipFill>
        <p:spPr bwMode="auto">
          <a:xfrm>
            <a:off x="7411163" y="1522278"/>
            <a:ext cx="4780837" cy="252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2"/>
          <p:cNvSpPr>
            <a:spLocks noGrp="1" noChangeArrowheads="1"/>
          </p:cNvSpPr>
          <p:nvPr>
            <p:ph type="title"/>
          </p:nvPr>
        </p:nvSpPr>
        <p:spPr>
          <a:xfrm>
            <a:off x="311259" y="41604"/>
            <a:ext cx="10515600" cy="1325563"/>
          </a:xfrm>
        </p:spPr>
        <p:txBody>
          <a:bodyPr>
            <a:normAutofit/>
          </a:bodyPr>
          <a:lstStyle/>
          <a:p>
            <a:pPr eaLnBrk="1" hangingPunct="1"/>
            <a:r>
              <a:rPr lang="en-US" altLang="en-US" dirty="0"/>
              <a:t>Density dependence in juvenile survival</a:t>
            </a:r>
          </a:p>
        </p:txBody>
      </p:sp>
      <p:sp>
        <p:nvSpPr>
          <p:cNvPr id="29700" name="Rectangle 3"/>
          <p:cNvSpPr>
            <a:spLocks noGrp="1" noChangeArrowheads="1"/>
          </p:cNvSpPr>
          <p:nvPr>
            <p:ph type="body" idx="1"/>
          </p:nvPr>
        </p:nvSpPr>
        <p:spPr>
          <a:xfrm>
            <a:off x="442913" y="1761357"/>
            <a:ext cx="10568848" cy="1857375"/>
          </a:xfrm>
        </p:spPr>
        <p:txBody>
          <a:bodyPr>
            <a:noAutofit/>
          </a:bodyPr>
          <a:lstStyle/>
          <a:p>
            <a:pPr eaLnBrk="1" hangingPunct="1">
              <a:buFontTx/>
              <a:buNone/>
            </a:pPr>
            <a:r>
              <a:rPr lang="en-US" altLang="en-US" b="1" dirty="0"/>
              <a:t>Foraging arena theory</a:t>
            </a:r>
          </a:p>
          <a:p>
            <a:pPr eaLnBrk="1" hangingPunct="1"/>
            <a:r>
              <a:rPr lang="en-US" altLang="en-US" dirty="0"/>
              <a:t>As density increases, fewer safe refuges</a:t>
            </a:r>
          </a:p>
          <a:p>
            <a:pPr eaLnBrk="1" hangingPunct="1"/>
            <a:r>
              <a:rPr lang="en-US" altLang="en-US" dirty="0"/>
              <a:t>More individuals must feed in unsafe areas</a:t>
            </a:r>
          </a:p>
          <a:p>
            <a:pPr eaLnBrk="1" hangingPunct="1"/>
            <a:r>
              <a:rPr lang="en-US" altLang="en-US" dirty="0"/>
              <a:t>As density increases, rate of juvenile survival decreases</a:t>
            </a:r>
          </a:p>
          <a:p>
            <a:pPr eaLnBrk="1" hangingPunct="1"/>
            <a:r>
              <a:rPr lang="en-US" altLang="en-US" dirty="0"/>
              <a:t>Number of survivors similar across wide range of stock sizes </a:t>
            </a:r>
          </a:p>
        </p:txBody>
      </p:sp>
      <p:sp>
        <p:nvSpPr>
          <p:cNvPr id="29702" name="Rectangle 5"/>
          <p:cNvSpPr>
            <a:spLocks noChangeArrowheads="1"/>
          </p:cNvSpPr>
          <p:nvPr/>
        </p:nvSpPr>
        <p:spPr bwMode="auto">
          <a:xfrm>
            <a:off x="9723719" y="4046396"/>
            <a:ext cx="2576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30000"/>
              </a:spcBef>
            </a:pPr>
            <a:r>
              <a:rPr lang="en-CA" altLang="en-US" b="1" i="1" dirty="0">
                <a:solidFill>
                  <a:schemeClr val="tx2"/>
                </a:solidFill>
                <a:latin typeface="+mj-lt"/>
              </a:rPr>
              <a:t>Source:</a:t>
            </a:r>
            <a:r>
              <a:rPr lang="en-CA" altLang="en-US" b="1" dirty="0">
                <a:solidFill>
                  <a:schemeClr val="tx2"/>
                </a:solidFill>
                <a:latin typeface="+mj-lt"/>
              </a:rPr>
              <a:t> Walters and </a:t>
            </a:r>
            <a:r>
              <a:rPr lang="en-CA" altLang="en-US" b="1" dirty="0" err="1">
                <a:solidFill>
                  <a:schemeClr val="tx2"/>
                </a:solidFill>
                <a:latin typeface="+mj-lt"/>
              </a:rPr>
              <a:t>Juanes</a:t>
            </a:r>
            <a:r>
              <a:rPr lang="en-CA" altLang="en-US" b="1" dirty="0">
                <a:solidFill>
                  <a:schemeClr val="tx2"/>
                </a:solidFill>
                <a:latin typeface="+mj-lt"/>
              </a:rPr>
              <a:t> 1993</a:t>
            </a:r>
            <a:endParaRPr lang="en-AU" altLang="en-US" b="1" dirty="0">
              <a:solidFill>
                <a:schemeClr val="tx2"/>
              </a:solidFill>
              <a:latin typeface="+mj-lt"/>
            </a:endParaRPr>
          </a:p>
        </p:txBody>
      </p:sp>
      <p:sp>
        <p:nvSpPr>
          <p:cNvPr id="7" name="Rectangle 3"/>
          <p:cNvSpPr>
            <a:spLocks noChangeArrowheads="1"/>
          </p:cNvSpPr>
          <p:nvPr/>
        </p:nvSpPr>
        <p:spPr bwMode="auto">
          <a:xfrm>
            <a:off x="102083" y="5405746"/>
            <a:ext cx="11294229" cy="1354217"/>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US" altLang="en-US" sz="1600" dirty="0">
                <a:solidFill>
                  <a:schemeClr val="tx2"/>
                </a:solidFill>
              </a:rPr>
              <a:t>Walters, C.J. and </a:t>
            </a:r>
            <a:r>
              <a:rPr lang="en-US" altLang="en-US" sz="1600" dirty="0" err="1">
                <a:solidFill>
                  <a:schemeClr val="tx2"/>
                </a:solidFill>
              </a:rPr>
              <a:t>Juanes</a:t>
            </a:r>
            <a:r>
              <a:rPr lang="en-US" altLang="en-US" sz="1600" dirty="0">
                <a:solidFill>
                  <a:schemeClr val="tx2"/>
                </a:solidFill>
              </a:rPr>
              <a:t>, F. 1993. Recruitment limitation as a consequence of natural selection for use of restricted feeding habitats and predation risk taking by juvenile fishes. Can. J. Fish. </a:t>
            </a:r>
            <a:r>
              <a:rPr lang="en-US" altLang="en-US" sz="1600" dirty="0" err="1">
                <a:solidFill>
                  <a:schemeClr val="tx2"/>
                </a:solidFill>
              </a:rPr>
              <a:t>Aquat</a:t>
            </a:r>
            <a:r>
              <a:rPr lang="en-US" altLang="en-US" sz="1600" dirty="0">
                <a:solidFill>
                  <a:schemeClr val="tx2"/>
                </a:solidFill>
              </a:rPr>
              <a:t>. Sci. 50(10): 2058-2070.</a:t>
            </a:r>
          </a:p>
          <a:p>
            <a:pPr marL="534988" indent="-534988"/>
            <a:r>
              <a:rPr lang="en-US" altLang="en-US" sz="1600" dirty="0">
                <a:solidFill>
                  <a:schemeClr val="tx2"/>
                </a:solidFill>
              </a:rPr>
              <a:t>Walters, C.J. and </a:t>
            </a:r>
            <a:r>
              <a:rPr lang="en-US" altLang="en-US" sz="1600" dirty="0" err="1">
                <a:solidFill>
                  <a:schemeClr val="tx2"/>
                </a:solidFill>
              </a:rPr>
              <a:t>Korman</a:t>
            </a:r>
            <a:r>
              <a:rPr lang="en-US" altLang="en-US" sz="1600" dirty="0">
                <a:solidFill>
                  <a:schemeClr val="tx2"/>
                </a:solidFill>
              </a:rPr>
              <a:t>, J. 1999. Linking recruitment to trophic factors: revisiting the </a:t>
            </a:r>
            <a:r>
              <a:rPr lang="en-US" altLang="en-US" sz="1600" dirty="0" err="1">
                <a:solidFill>
                  <a:schemeClr val="tx2"/>
                </a:solidFill>
              </a:rPr>
              <a:t>Beverton</a:t>
            </a:r>
            <a:r>
              <a:rPr lang="en-US" altLang="en-US" sz="1600" dirty="0">
                <a:solidFill>
                  <a:schemeClr val="tx2"/>
                </a:solidFill>
              </a:rPr>
              <a:t>−Holt recruitment model from a life history and multispecies perspective. Rev. Fish. Biol. Fish. 9, 187–202.</a:t>
            </a:r>
          </a:p>
          <a:p>
            <a:pPr marL="534988" indent="-534988"/>
            <a:r>
              <a:rPr lang="en-AU" altLang="en-US" sz="1600" dirty="0">
                <a:solidFill>
                  <a:schemeClr val="tx2"/>
                </a:solidFill>
              </a:rPr>
              <a:t>Walters, C.J. and Martell, S.J.D. 2004. Fisheries Ecology and Management. Princeton University Press, Princeton, 399 pp.</a:t>
            </a:r>
          </a:p>
        </p:txBody>
      </p:sp>
      <p:sp>
        <p:nvSpPr>
          <p:cNvPr id="2" name="Slide Number Placeholder 1"/>
          <p:cNvSpPr>
            <a:spLocks noGrp="1"/>
          </p:cNvSpPr>
          <p:nvPr>
            <p:ph type="sldNum" sz="quarter" idx="12"/>
          </p:nvPr>
        </p:nvSpPr>
        <p:spPr/>
        <p:txBody>
          <a:bodyPr/>
          <a:lstStyle/>
          <a:p>
            <a:fld id="{EEDFA2F9-C25F-4A63-B46B-7B5C200A39D1}" type="slidenum">
              <a:rPr lang="en-CA" smtClean="0"/>
              <a:t>49</a:t>
            </a:fld>
            <a:endParaRPr lang="en-CA"/>
          </a:p>
        </p:txBody>
      </p:sp>
    </p:spTree>
    <p:extLst>
      <p:ext uri="{BB962C8B-B14F-4D97-AF65-F5344CB8AC3E}">
        <p14:creationId xmlns:p14="http://schemas.microsoft.com/office/powerpoint/2010/main" val="131388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208" y="-92075"/>
            <a:ext cx="10515600" cy="1325563"/>
          </a:xfrm>
        </p:spPr>
        <p:txBody>
          <a:bodyPr>
            <a:normAutofit/>
          </a:bodyPr>
          <a:lstStyle/>
          <a:p>
            <a:r>
              <a:rPr lang="en-US" dirty="0"/>
              <a:t>Outline – Day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8393" y="1145565"/>
                <a:ext cx="10515600" cy="4351338"/>
              </a:xfrm>
            </p:spPr>
            <p:txBody>
              <a:bodyPr>
                <a:noAutofit/>
              </a:bodyPr>
              <a:lstStyle/>
              <a:p>
                <a:pPr marL="514350" indent="-514350">
                  <a:buFont typeface="+mj-lt"/>
                  <a:buAutoNum type="arabicPeriod"/>
                </a:pPr>
                <a:r>
                  <a:rPr lang="en-US" dirty="0"/>
                  <a:t>What are Reference Points?</a:t>
                </a:r>
              </a:p>
              <a:p>
                <a:pPr marL="514350" indent="-514350">
                  <a:buFont typeface="+mj-lt"/>
                  <a:buAutoNum type="arabicPeriod"/>
                </a:pPr>
                <a:r>
                  <a:rPr lang="en-US" dirty="0"/>
                  <a:t>Equilibrium Assumptions</a:t>
                </a:r>
              </a:p>
              <a:p>
                <a:pPr marL="514350" indent="-514350">
                  <a:buFont typeface="+mj-lt"/>
                  <a:buAutoNum type="arabicPeriod"/>
                </a:pPr>
                <a:r>
                  <a:rPr lang="en-US" dirty="0"/>
                  <a:t>What is MSY?</a:t>
                </a:r>
              </a:p>
              <a:p>
                <a:pPr marL="514350" indent="-514350">
                  <a:buFont typeface="+mj-lt"/>
                  <a:buAutoNum type="arabicPeriod"/>
                </a:pPr>
                <a:r>
                  <a:rPr lang="en-US" dirty="0"/>
                  <a:t>Reference Points in Surplus Production Models </a:t>
                </a:r>
                <a:r>
                  <a:rPr lang="en-US" dirty="0">
                    <a:solidFill>
                      <a:srgbClr val="7030A0"/>
                    </a:solidFill>
                  </a:rPr>
                  <a:t>[Exercise 1]</a:t>
                </a:r>
              </a:p>
              <a:p>
                <a:pPr marL="514350" indent="-514350">
                  <a:buFont typeface="+mj-lt"/>
                  <a:buAutoNum type="arabicPeriod"/>
                </a:pPr>
                <a:r>
                  <a:rPr lang="en-US" dirty="0"/>
                  <a:t>Recruitment Productivity</a:t>
                </a:r>
              </a:p>
              <a:p>
                <a:pPr marL="514350" indent="-514350">
                  <a:buFont typeface="+mj-lt"/>
                  <a:buAutoNum type="arabicPeriod"/>
                </a:pPr>
                <a:r>
                  <a:rPr lang="en-US" dirty="0"/>
                  <a:t>Reference Points in Age-structured Models </a:t>
                </a:r>
                <a:r>
                  <a:rPr lang="en-US" dirty="0">
                    <a:solidFill>
                      <a:srgbClr val="7030A0"/>
                    </a:solidFill>
                  </a:rPr>
                  <a:t>[Exercises 2-4]</a:t>
                </a:r>
              </a:p>
              <a:p>
                <a:pPr lvl="1"/>
                <a:r>
                  <a:rPr lang="en-US" dirty="0"/>
                  <a:t>Per-recruit Calculations</a:t>
                </a:r>
              </a:p>
              <a:p>
                <a:pPr lvl="1"/>
                <a:r>
                  <a:rPr lang="en-US" dirty="0"/>
                  <a:t>Reference Point Calculations</a:t>
                </a:r>
              </a:p>
              <a:p>
                <a:pPr lvl="2"/>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lvl="2"/>
                <a:r>
                  <a:rPr lang="en-US" dirty="0"/>
                  <a:t>Equilibrium Biomass from fishing at </a:t>
                </a:r>
                <a14:m>
                  <m:oMath xmlns:m="http://schemas.openxmlformats.org/officeDocument/2006/math">
                    <m:r>
                      <a:rPr lang="en-US" i="1" dirty="0" smtClean="0">
                        <a:latin typeface="Cambria Math" panose="02040503050406030204" pitchFamily="18" charset="0"/>
                      </a:rPr>
                      <m:t>𝐹</m:t>
                    </m:r>
                  </m:oMath>
                </a14:m>
                <a:endParaRPr lang="en-US" dirty="0"/>
              </a:p>
              <a:p>
                <a:pPr lvl="2"/>
                <a:r>
                  <a:rPr lang="en-US" dirty="0"/>
                  <a:t>MSY reference points</a:t>
                </a:r>
              </a:p>
              <a:p>
                <a:pPr lvl="2"/>
                <a:r>
                  <a:rPr lang="en-US" dirty="0"/>
                  <a:t>SPR reference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8393" y="1145565"/>
                <a:ext cx="10515600" cy="4351338"/>
              </a:xfrm>
              <a:blipFill>
                <a:blip r:embed="rId2"/>
                <a:stretch>
                  <a:fillRect l="-1217" t="-2521" b="-212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5</a:t>
            </a:fld>
            <a:endParaRPr lang="en-CA"/>
          </a:p>
        </p:txBody>
      </p:sp>
    </p:spTree>
    <p:extLst>
      <p:ext uri="{BB962C8B-B14F-4D97-AF65-F5344CB8AC3E}">
        <p14:creationId xmlns:p14="http://schemas.microsoft.com/office/powerpoint/2010/main" val="2721164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77575" y="127866"/>
            <a:ext cx="11670684" cy="1325563"/>
          </a:xfrm>
        </p:spPr>
        <p:txBody>
          <a:bodyPr>
            <a:noAutofit/>
          </a:bodyPr>
          <a:lstStyle/>
          <a:p>
            <a:pPr eaLnBrk="1" hangingPunct="1"/>
            <a:r>
              <a:rPr lang="en-CA" altLang="en-US" sz="4000" dirty="0"/>
              <a:t>Linear density dependence in juvenile (</a:t>
            </a:r>
            <a:r>
              <a:rPr lang="en-CA" altLang="en-US" sz="4000" b="1" dirty="0"/>
              <a:t>pre</a:t>
            </a:r>
            <a:r>
              <a:rPr lang="en-CA" altLang="en-US" sz="4000" dirty="0"/>
              <a:t>-recruit) natural mortality predicts asymptotic stock-recruit relationships</a:t>
            </a:r>
          </a:p>
        </p:txBody>
      </p:sp>
      <p:sp>
        <p:nvSpPr>
          <p:cNvPr id="32775" name="Rectangle 24"/>
          <p:cNvSpPr>
            <a:spLocks noChangeArrowheads="1"/>
          </p:cNvSpPr>
          <p:nvPr/>
        </p:nvSpPr>
        <p:spPr bwMode="auto">
          <a:xfrm>
            <a:off x="5627688" y="2243138"/>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2776" name="Rectangle 25"/>
          <p:cNvSpPr>
            <a:spLocks noChangeArrowheads="1"/>
          </p:cNvSpPr>
          <p:nvPr/>
        </p:nvSpPr>
        <p:spPr bwMode="auto">
          <a:xfrm>
            <a:off x="5303838" y="1954213"/>
            <a:ext cx="144462"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sp>
        <p:nvSpPr>
          <p:cNvPr id="32779" name="Text Box 33"/>
          <p:cNvSpPr txBox="1">
            <a:spLocks noChangeArrowheads="1"/>
          </p:cNvSpPr>
          <p:nvPr/>
        </p:nvSpPr>
        <p:spPr bwMode="auto">
          <a:xfrm>
            <a:off x="102445" y="5845772"/>
            <a:ext cx="12019005"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err="1"/>
              <a:t>Beverton</a:t>
            </a:r>
            <a:r>
              <a:rPr lang="en-US" altLang="en-US" sz="1400" dirty="0"/>
              <a:t>, R.J.H. and Holt, S.J. 1957. On the dynamics of exploited fish populations. Fisheries Investment Series 2, Vol. 19. U.K. Min. Agriculture &amp; Fisheries, London.</a:t>
            </a:r>
            <a:endParaRPr lang="en-AU" altLang="en-US" sz="1400" dirty="0"/>
          </a:p>
          <a:p>
            <a:r>
              <a:rPr lang="en-AU" altLang="en-US" sz="1400" dirty="0"/>
              <a:t>Walters, C.J. and </a:t>
            </a:r>
            <a:r>
              <a:rPr lang="en-AU" altLang="en-US" sz="1400" dirty="0" err="1"/>
              <a:t>Korman</a:t>
            </a:r>
            <a:r>
              <a:rPr lang="en-AU" altLang="en-US" sz="1400" dirty="0"/>
              <a:t>, J. 1999. Linking recruitment to trophic factors: revisiting the </a:t>
            </a:r>
            <a:r>
              <a:rPr lang="en-AU" altLang="en-US" sz="1400" dirty="0" err="1"/>
              <a:t>Beverton</a:t>
            </a:r>
            <a:r>
              <a:rPr lang="en-AU" altLang="en-US" sz="1400" dirty="0"/>
              <a:t>−Holt recruitment model from a life history and multispecies perspective. Rev. Fish. Biol. Fish. 9, 187–202.</a:t>
            </a:r>
          </a:p>
          <a:p>
            <a:r>
              <a:rPr lang="en-AU" altLang="en-US" sz="1400" b="1" dirty="0"/>
              <a:t>*</a:t>
            </a:r>
            <a:r>
              <a:rPr lang="en-AU" altLang="en-US" sz="1400" dirty="0"/>
              <a:t>Walters, C.J. and Martell, S.J.D. 2004. Fisheries Ecology and Management. Princeton University Press, Princeton, pp. 128 - 132.</a:t>
            </a:r>
            <a:endParaRPr lang="en-CA" altLang="en-US" sz="1400" dirty="0"/>
          </a:p>
        </p:txBody>
      </p:sp>
      <p:sp>
        <p:nvSpPr>
          <p:cNvPr id="32783" name="Text Box 37"/>
          <p:cNvSpPr txBox="1">
            <a:spLocks noChangeArrowheads="1"/>
          </p:cNvSpPr>
          <p:nvPr/>
        </p:nvSpPr>
        <p:spPr bwMode="auto">
          <a:xfrm>
            <a:off x="442913" y="557762"/>
            <a:ext cx="874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2400" b="1">
              <a:latin typeface="Arial" panose="020B0604020202020204" pitchFamily="34" charset="0"/>
            </a:endParaRPr>
          </a:p>
        </p:txBody>
      </p:sp>
      <p:sp>
        <p:nvSpPr>
          <p:cNvPr id="32785" name="Text Box 39"/>
          <p:cNvSpPr txBox="1">
            <a:spLocks noChangeArrowheads="1"/>
          </p:cNvSpPr>
          <p:nvPr/>
        </p:nvSpPr>
        <p:spPr bwMode="auto">
          <a:xfrm>
            <a:off x="5807076" y="53736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a:solidFill>
                <a:schemeClr val="accent2"/>
              </a:solidFill>
            </a:endParaRPr>
          </a:p>
        </p:txBody>
      </p:sp>
      <p:grpSp>
        <p:nvGrpSpPr>
          <p:cNvPr id="2" name="Group 1"/>
          <p:cNvGrpSpPr/>
          <p:nvPr/>
        </p:nvGrpSpPr>
        <p:grpSpPr>
          <a:xfrm>
            <a:off x="1337131" y="2306504"/>
            <a:ext cx="8063539" cy="3419659"/>
            <a:chOff x="1557484" y="2420938"/>
            <a:chExt cx="8846991" cy="3751911"/>
          </a:xfrm>
        </p:grpSpPr>
        <p:grpSp>
          <p:nvGrpSpPr>
            <p:cNvPr id="32772" name="Group 9"/>
            <p:cNvGrpSpPr>
              <a:grpSpLocks/>
            </p:cNvGrpSpPr>
            <p:nvPr/>
          </p:nvGrpSpPr>
          <p:grpSpPr bwMode="auto">
            <a:xfrm>
              <a:off x="2281239" y="3135313"/>
              <a:ext cx="2879725" cy="2520950"/>
              <a:chOff x="340" y="1525"/>
              <a:chExt cx="1814" cy="1588"/>
            </a:xfrm>
          </p:grpSpPr>
          <p:sp>
            <p:nvSpPr>
              <p:cNvPr id="32789" name="Line 6"/>
              <p:cNvSpPr>
                <a:spLocks noChangeShapeType="1"/>
              </p:cNvSpPr>
              <p:nvPr/>
            </p:nvSpPr>
            <p:spPr bwMode="auto">
              <a:xfrm>
                <a:off x="340" y="1525"/>
                <a:ext cx="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0" name="Line 8"/>
              <p:cNvSpPr>
                <a:spLocks noChangeShapeType="1"/>
              </p:cNvSpPr>
              <p:nvPr/>
            </p:nvSpPr>
            <p:spPr bwMode="auto">
              <a:xfrm>
                <a:off x="340" y="3113"/>
                <a:ext cx="181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773" name="Line 10"/>
            <p:cNvSpPr>
              <a:spLocks noChangeShapeType="1"/>
            </p:cNvSpPr>
            <p:nvPr/>
          </p:nvSpPr>
          <p:spPr bwMode="auto">
            <a:xfrm flipV="1">
              <a:off x="2281239" y="3638550"/>
              <a:ext cx="25923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74" name="Picture 16"/>
            <p:cNvPicPr>
              <a:picLocks noChangeAspect="1" noChangeArrowheads="1"/>
            </p:cNvPicPr>
            <p:nvPr/>
          </p:nvPicPr>
          <p:blipFill>
            <a:blip r:embed="rId3">
              <a:extLst>
                <a:ext uri="{28A0092B-C50C-407E-A947-70E740481C1C}">
                  <a14:useLocalDpi xmlns:a14="http://schemas.microsoft.com/office/drawing/2010/main" val="0"/>
                </a:ext>
              </a:extLst>
            </a:blip>
            <a:srcRect l="10988" b="12724"/>
            <a:stretch>
              <a:fillRect/>
            </a:stretch>
          </p:blipFill>
          <p:spPr bwMode="auto">
            <a:xfrm>
              <a:off x="6456363" y="2924176"/>
              <a:ext cx="394811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1"/>
            <p:cNvSpPr txBox="1">
              <a:spLocks noChangeArrowheads="1"/>
            </p:cNvSpPr>
            <p:nvPr/>
          </p:nvSpPr>
          <p:spPr bwMode="auto">
            <a:xfrm>
              <a:off x="3001964" y="5801401"/>
              <a:ext cx="2159000"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78" name="Text Box 32"/>
            <p:cNvSpPr txBox="1">
              <a:spLocks noChangeArrowheads="1"/>
            </p:cNvSpPr>
            <p:nvPr/>
          </p:nvSpPr>
          <p:spPr bwMode="auto">
            <a:xfrm rot="16200000">
              <a:off x="528959" y="3994549"/>
              <a:ext cx="2331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Juvenile mortality </a:t>
              </a:r>
              <a:r>
                <a:rPr lang="en-CA" altLang="en-US" sz="1600" b="1" i="1" dirty="0">
                  <a:solidFill>
                    <a:srgbClr val="0033CC"/>
                  </a:solidFill>
                  <a:latin typeface="Arial" panose="020B0604020202020204" pitchFamily="34" charset="0"/>
                </a:rPr>
                <a:t>M</a:t>
              </a:r>
              <a:endParaRPr lang="en-CA" altLang="en-US" sz="1600" b="1" dirty="0">
                <a:solidFill>
                  <a:srgbClr val="0033CC"/>
                </a:solidFill>
                <a:latin typeface="Arial" panose="020B0604020202020204" pitchFamily="34" charset="0"/>
              </a:endParaRPr>
            </a:p>
          </p:txBody>
        </p:sp>
        <p:sp>
          <p:nvSpPr>
            <p:cNvPr id="32780" name="AutoShape 34"/>
            <p:cNvSpPr>
              <a:spLocks noChangeArrowheads="1"/>
            </p:cNvSpPr>
            <p:nvPr/>
          </p:nvSpPr>
          <p:spPr bwMode="auto">
            <a:xfrm>
              <a:off x="4925183" y="4359276"/>
              <a:ext cx="1081088" cy="144463"/>
            </a:xfrm>
            <a:prstGeom prst="rightArrow">
              <a:avLst>
                <a:gd name="adj1" fmla="val 50000"/>
                <a:gd name="adj2" fmla="val 18708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CA" altLang="en-US"/>
            </a:p>
          </p:txBody>
        </p:sp>
        <p:sp>
          <p:nvSpPr>
            <p:cNvPr id="32781" name="Text Box 35"/>
            <p:cNvSpPr txBox="1">
              <a:spLocks noChangeArrowheads="1"/>
            </p:cNvSpPr>
            <p:nvPr/>
          </p:nvSpPr>
          <p:spPr bwMode="auto">
            <a:xfrm>
              <a:off x="7678738" y="5799138"/>
              <a:ext cx="2017712"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a:solidFill>
                    <a:srgbClr val="0033CC"/>
                  </a:solidFill>
                  <a:latin typeface="Arial" panose="020B0604020202020204" pitchFamily="34" charset="0"/>
                </a:rPr>
                <a:t>Numbers </a:t>
              </a:r>
              <a:r>
                <a:rPr lang="en-CA" altLang="en-US" sz="1600" b="1" i="1">
                  <a:solidFill>
                    <a:srgbClr val="0033CC"/>
                  </a:solidFill>
                  <a:latin typeface="Arial" panose="020B0604020202020204" pitchFamily="34" charset="0"/>
                </a:rPr>
                <a:t>N</a:t>
              </a:r>
            </a:p>
          </p:txBody>
        </p:sp>
        <p:sp>
          <p:nvSpPr>
            <p:cNvPr id="32782" name="Text Box 36"/>
            <p:cNvSpPr txBox="1">
              <a:spLocks noChangeArrowheads="1"/>
            </p:cNvSpPr>
            <p:nvPr/>
          </p:nvSpPr>
          <p:spPr bwMode="auto">
            <a:xfrm rot="16200000">
              <a:off x="4519614" y="3779058"/>
              <a:ext cx="3087687" cy="3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CA" altLang="en-US" sz="1600" b="1" dirty="0">
                  <a:solidFill>
                    <a:srgbClr val="0033CC"/>
                  </a:solidFill>
                  <a:latin typeface="Arial" panose="020B0604020202020204" pitchFamily="34" charset="0"/>
                </a:rPr>
                <a:t>Number of recruits N </a:t>
              </a:r>
              <a:r>
                <a:rPr lang="en-CA" altLang="en-US" sz="1600" b="1" baseline="-25000" dirty="0">
                  <a:solidFill>
                    <a:srgbClr val="0033CC"/>
                  </a:solidFill>
                  <a:latin typeface="Arial" panose="020B0604020202020204" pitchFamily="34" charset="0"/>
                </a:rPr>
                <a:t>t+1</a:t>
              </a:r>
              <a:endParaRPr lang="en-CA" altLang="en-US" sz="1600" b="1" i="1" baseline="-25000" dirty="0">
                <a:solidFill>
                  <a:srgbClr val="0033CC"/>
                </a:solidFill>
                <a:latin typeface="Arial" panose="020B0604020202020204" pitchFamily="34" charset="0"/>
              </a:endParaRPr>
            </a:p>
          </p:txBody>
        </p:sp>
        <p:sp>
          <p:nvSpPr>
            <p:cNvPr id="32784" name="Text Box 38"/>
            <p:cNvSpPr txBox="1">
              <a:spLocks noChangeArrowheads="1"/>
            </p:cNvSpPr>
            <p:nvPr/>
          </p:nvSpPr>
          <p:spPr bwMode="auto">
            <a:xfrm>
              <a:off x="2351089" y="5373689"/>
              <a:ext cx="3889375"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endParaRPr lang="en-CA" altLang="en-US" sz="1800" b="1" i="1" baseline="-25000">
                <a:solidFill>
                  <a:schemeClr val="accent2"/>
                </a:solidFill>
              </a:endParaRPr>
            </a:p>
            <a:p>
              <a:pPr eaLnBrk="1" hangingPunct="1">
                <a:spcBef>
                  <a:spcPct val="50000"/>
                </a:spcBef>
              </a:pPr>
              <a:endParaRPr lang="en-CA" altLang="en-US" sz="1800" b="1">
                <a:solidFill>
                  <a:schemeClr val="accent2"/>
                </a:solidFill>
              </a:endParaRPr>
            </a:p>
          </p:txBody>
        </p:sp>
        <p:sp>
          <p:nvSpPr>
            <p:cNvPr id="32786" name="Text Box 41"/>
            <p:cNvSpPr txBox="1">
              <a:spLocks noChangeArrowheads="1"/>
            </p:cNvSpPr>
            <p:nvPr/>
          </p:nvSpPr>
          <p:spPr bwMode="auto">
            <a:xfrm rot="19428731">
              <a:off x="2730501" y="391953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800" b="1" dirty="0">
                  <a:latin typeface="Arial" panose="020B0604020202020204" pitchFamily="34" charset="0"/>
                </a:rPr>
                <a:t>Slope = </a:t>
              </a:r>
              <a:r>
                <a:rPr lang="en-US" altLang="en-US" sz="1800" b="1" i="1" dirty="0">
                  <a:latin typeface="Arial" panose="020B0604020202020204" pitchFamily="34" charset="0"/>
                </a:rPr>
                <a:t>M</a:t>
              </a:r>
              <a:r>
                <a:rPr lang="en-US" altLang="en-US" sz="1800" b="1" i="1" baseline="-25000" dirty="0">
                  <a:latin typeface="Arial" panose="020B0604020202020204" pitchFamily="34" charset="0"/>
                </a:rPr>
                <a:t>1</a:t>
              </a:r>
              <a:endParaRPr lang="en-US" altLang="en-US" sz="1800" b="1" baseline="-25000" dirty="0">
                <a:latin typeface="Arial" panose="020B0604020202020204" pitchFamily="34" charset="0"/>
              </a:endParaRPr>
            </a:p>
          </p:txBody>
        </p:sp>
        <p:sp>
          <p:nvSpPr>
            <p:cNvPr id="32787" name="Rectangle 42"/>
            <p:cNvSpPr>
              <a:spLocks noChangeArrowheads="1"/>
            </p:cNvSpPr>
            <p:nvPr/>
          </p:nvSpPr>
          <p:spPr bwMode="auto">
            <a:xfrm>
              <a:off x="1847850" y="51435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US" altLang="en-US" sz="1800" b="1" i="1"/>
                <a:t>M</a:t>
              </a:r>
              <a:r>
                <a:rPr lang="en-US" altLang="en-US" sz="1800" b="1" i="1" baseline="-25000"/>
                <a:t>0</a:t>
              </a:r>
            </a:p>
          </p:txBody>
        </p:sp>
      </p:grpSp>
      <p:sp>
        <p:nvSpPr>
          <p:cNvPr id="32788" name="Rectangle 43"/>
          <p:cNvSpPr>
            <a:spLocks noChangeArrowheads="1"/>
          </p:cNvSpPr>
          <p:nvPr/>
        </p:nvSpPr>
        <p:spPr bwMode="auto">
          <a:xfrm>
            <a:off x="4103905" y="1435624"/>
            <a:ext cx="61553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800" b="1" i="1" dirty="0">
                <a:solidFill>
                  <a:srgbClr val="C00000"/>
                </a:solidFill>
              </a:rPr>
              <a:t>M</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dirty="0">
                <a:solidFill>
                  <a:srgbClr val="C00000"/>
                </a:solidFill>
              </a:rPr>
              <a:t>N</a:t>
            </a:r>
          </a:p>
          <a:p>
            <a:pPr eaLnBrk="1" hangingPunct="1"/>
            <a:r>
              <a:rPr lang="en-CA" altLang="en-US" sz="2800" b="1" dirty="0" err="1">
                <a:solidFill>
                  <a:srgbClr val="C00000"/>
                </a:solidFill>
              </a:rPr>
              <a:t>d</a:t>
            </a:r>
            <a:r>
              <a:rPr lang="en-CA" altLang="en-US" sz="2800" b="1" i="1" dirty="0" err="1">
                <a:solidFill>
                  <a:srgbClr val="C00000"/>
                </a:solidFill>
              </a:rPr>
              <a:t>N</a:t>
            </a:r>
            <a:r>
              <a:rPr lang="en-CA" altLang="en-US" sz="2800" b="1" dirty="0">
                <a:solidFill>
                  <a:srgbClr val="C00000"/>
                </a:solidFill>
              </a:rPr>
              <a:t>/</a:t>
            </a:r>
            <a:r>
              <a:rPr lang="en-CA" altLang="en-US" sz="2800" b="1" dirty="0" err="1">
                <a:solidFill>
                  <a:srgbClr val="C00000"/>
                </a:solidFill>
              </a:rPr>
              <a:t>d</a:t>
            </a:r>
            <a:r>
              <a:rPr lang="en-CA" altLang="en-US" sz="2800" b="1" i="1" dirty="0" err="1">
                <a:solidFill>
                  <a:srgbClr val="C00000"/>
                </a:solidFill>
              </a:rPr>
              <a:t>t</a:t>
            </a:r>
            <a:r>
              <a:rPr lang="en-CA" altLang="en-US" sz="2800" b="1" dirty="0">
                <a:solidFill>
                  <a:srgbClr val="C00000"/>
                </a:solidFill>
              </a:rPr>
              <a:t> = -</a:t>
            </a:r>
            <a:r>
              <a:rPr lang="en-CA" altLang="en-US" sz="2800" b="1" i="1" dirty="0" err="1">
                <a:solidFill>
                  <a:srgbClr val="C00000"/>
                </a:solidFill>
              </a:rPr>
              <a:t>MN</a:t>
            </a:r>
            <a:r>
              <a:rPr lang="en-CA" altLang="en-US" sz="2800" b="1" i="1" baseline="-25000" dirty="0" err="1">
                <a:solidFill>
                  <a:srgbClr val="C00000"/>
                </a:solidFill>
              </a:rPr>
              <a:t>t</a:t>
            </a:r>
            <a:r>
              <a:rPr lang="en-CA" altLang="en-US" sz="2800" b="1" i="1" dirty="0">
                <a:solidFill>
                  <a:srgbClr val="C00000"/>
                </a:solidFill>
              </a:rPr>
              <a:t> = -(M</a:t>
            </a:r>
            <a:r>
              <a:rPr lang="en-CA" altLang="en-US" sz="2800" b="1" baseline="-25000" dirty="0">
                <a:solidFill>
                  <a:srgbClr val="C00000"/>
                </a:solidFill>
              </a:rPr>
              <a:t>0</a:t>
            </a:r>
            <a:r>
              <a:rPr lang="en-CA" altLang="en-US" sz="2800" b="1" dirty="0">
                <a:solidFill>
                  <a:srgbClr val="C00000"/>
                </a:solidFill>
              </a:rPr>
              <a:t> + </a:t>
            </a:r>
            <a:r>
              <a:rPr lang="en-CA" altLang="en-US" sz="2800" b="1" i="1" dirty="0">
                <a:solidFill>
                  <a:srgbClr val="C00000"/>
                </a:solidFill>
              </a:rPr>
              <a:t>M</a:t>
            </a:r>
            <a:r>
              <a:rPr lang="en-CA" altLang="en-US" sz="2800" b="1" baseline="-25000" dirty="0">
                <a:solidFill>
                  <a:srgbClr val="C00000"/>
                </a:solidFill>
              </a:rPr>
              <a:t>1</a:t>
            </a:r>
            <a:r>
              <a:rPr lang="en-CA" altLang="en-US" sz="2800" b="1" i="1" dirty="0">
                <a:solidFill>
                  <a:srgbClr val="C00000"/>
                </a:solidFill>
              </a:rPr>
              <a:t>N</a:t>
            </a:r>
            <a:r>
              <a:rPr lang="en-CA" altLang="en-US" sz="2800" b="1" i="1" baseline="-25000" dirty="0">
                <a:solidFill>
                  <a:srgbClr val="C00000"/>
                </a:solidFill>
              </a:rPr>
              <a:t>t</a:t>
            </a:r>
            <a:r>
              <a:rPr lang="en-CA" altLang="en-US" sz="2800" b="1" dirty="0">
                <a:solidFill>
                  <a:srgbClr val="C00000"/>
                </a:solidFill>
              </a:rPr>
              <a:t>)</a:t>
            </a:r>
            <a:r>
              <a:rPr lang="en-CA" altLang="en-US" sz="2800" b="1" i="1" dirty="0" err="1">
                <a:solidFill>
                  <a:srgbClr val="C00000"/>
                </a:solidFill>
              </a:rPr>
              <a:t>N</a:t>
            </a:r>
            <a:r>
              <a:rPr lang="en-CA" altLang="en-US" sz="2800" b="1" i="1" baseline="-25000" dirty="0" err="1">
                <a:solidFill>
                  <a:srgbClr val="C00000"/>
                </a:solidFill>
              </a:rPr>
              <a:t>t</a:t>
            </a:r>
            <a:endParaRPr lang="en-CA" altLang="en-US" sz="2800" b="1" i="1" baseline="-25000" dirty="0">
              <a:solidFill>
                <a:srgbClr val="C00000"/>
              </a:solidFill>
            </a:endParaRPr>
          </a:p>
        </p:txBody>
      </p:sp>
      <p:sp>
        <p:nvSpPr>
          <p:cNvPr id="25" name="Rectangle 24"/>
          <p:cNvSpPr/>
          <p:nvPr/>
        </p:nvSpPr>
        <p:spPr>
          <a:xfrm>
            <a:off x="4395784" y="2580302"/>
            <a:ext cx="5179246" cy="3050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87740" y="1919101"/>
            <a:ext cx="2760519" cy="1200329"/>
          </a:xfrm>
          <a:prstGeom prst="rect">
            <a:avLst/>
          </a:prstGeom>
          <a:noFill/>
        </p:spPr>
        <p:txBody>
          <a:bodyPr wrap="square" rtlCol="0">
            <a:spAutoFit/>
          </a:bodyPr>
          <a:lstStyle/>
          <a:p>
            <a:r>
              <a:rPr lang="en-US" dirty="0">
                <a:solidFill>
                  <a:schemeClr val="tx2"/>
                </a:solidFill>
              </a:rPr>
              <a:t>Integrate this to find </a:t>
            </a:r>
            <a:r>
              <a:rPr lang="en-US" i="1" dirty="0">
                <a:solidFill>
                  <a:schemeClr val="tx2"/>
                </a:solidFill>
              </a:rPr>
              <a:t>N</a:t>
            </a:r>
            <a:r>
              <a:rPr lang="en-US" baseline="-25000" dirty="0">
                <a:solidFill>
                  <a:schemeClr val="tx2"/>
                </a:solidFill>
              </a:rPr>
              <a:t>t+1</a:t>
            </a:r>
          </a:p>
          <a:p>
            <a:r>
              <a:rPr lang="en-US" dirty="0">
                <a:solidFill>
                  <a:schemeClr val="tx2"/>
                </a:solidFill>
              </a:rPr>
              <a:t>The resulting equation is of the form of the </a:t>
            </a:r>
            <a:r>
              <a:rPr lang="en-US" dirty="0" err="1">
                <a:solidFill>
                  <a:schemeClr val="tx2"/>
                </a:solidFill>
              </a:rPr>
              <a:t>Beverton</a:t>
            </a:r>
            <a:r>
              <a:rPr lang="en-US" dirty="0">
                <a:solidFill>
                  <a:schemeClr val="tx2"/>
                </a:solidFill>
              </a:rPr>
              <a:t>-Holt SRR*</a:t>
            </a:r>
          </a:p>
        </p:txBody>
      </p:sp>
      <p:sp>
        <p:nvSpPr>
          <p:cNvPr id="5" name="Slide Number Placeholder 4"/>
          <p:cNvSpPr>
            <a:spLocks noGrp="1"/>
          </p:cNvSpPr>
          <p:nvPr>
            <p:ph type="sldNum" sz="quarter" idx="12"/>
          </p:nvPr>
        </p:nvSpPr>
        <p:spPr/>
        <p:txBody>
          <a:bodyPr/>
          <a:lstStyle/>
          <a:p>
            <a:fld id="{EEDFA2F9-C25F-4A63-B46B-7B5C200A39D1}" type="slidenum">
              <a:rPr lang="en-CA" smtClean="0"/>
              <a:t>50</a:t>
            </a:fld>
            <a:endParaRPr lang="en-CA"/>
          </a:p>
        </p:txBody>
      </p:sp>
      <p:sp>
        <p:nvSpPr>
          <p:cNvPr id="6" name="TextBox 5"/>
          <p:cNvSpPr txBox="1"/>
          <p:nvPr/>
        </p:nvSpPr>
        <p:spPr>
          <a:xfrm>
            <a:off x="9292880" y="3466938"/>
            <a:ext cx="2667866" cy="1754326"/>
          </a:xfrm>
          <a:prstGeom prst="rect">
            <a:avLst/>
          </a:prstGeom>
          <a:noFill/>
        </p:spPr>
        <p:txBody>
          <a:bodyPr wrap="square" rtlCol="0">
            <a:spAutoFit/>
          </a:bodyPr>
          <a:lstStyle/>
          <a:p>
            <a:r>
              <a:rPr lang="en-US" dirty="0">
                <a:solidFill>
                  <a:schemeClr val="tx2"/>
                </a:solidFill>
              </a:rPr>
              <a:t>A fundamental assumption of the SRR is that all density-dependent processes are complete before the fish recruit to the fishery </a:t>
            </a:r>
          </a:p>
        </p:txBody>
      </p:sp>
    </p:spTree>
    <p:extLst>
      <p:ext uri="{BB962C8B-B14F-4D97-AF65-F5344CB8AC3E}">
        <p14:creationId xmlns:p14="http://schemas.microsoft.com/office/powerpoint/2010/main" val="42571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Group 68"/>
          <p:cNvGrpSpPr>
            <a:grpSpLocks/>
          </p:cNvGrpSpPr>
          <p:nvPr/>
        </p:nvGrpSpPr>
        <p:grpSpPr bwMode="auto">
          <a:xfrm>
            <a:off x="1792363" y="1914524"/>
            <a:ext cx="9961563" cy="4859338"/>
            <a:chOff x="513" y="1200"/>
            <a:chExt cx="6275" cy="3061"/>
          </a:xfrm>
        </p:grpSpPr>
        <p:grpSp>
          <p:nvGrpSpPr>
            <p:cNvPr id="34827" name="Group 67"/>
            <p:cNvGrpSpPr>
              <a:grpSpLocks/>
            </p:cNvGrpSpPr>
            <p:nvPr/>
          </p:nvGrpSpPr>
          <p:grpSpPr bwMode="auto">
            <a:xfrm>
              <a:off x="513" y="1200"/>
              <a:ext cx="6275" cy="3061"/>
              <a:chOff x="513" y="1200"/>
              <a:chExt cx="6275" cy="3061"/>
            </a:xfrm>
          </p:grpSpPr>
          <p:grpSp>
            <p:nvGrpSpPr>
              <p:cNvPr id="34829" name="Group 65"/>
              <p:cNvGrpSpPr>
                <a:grpSpLocks/>
              </p:cNvGrpSpPr>
              <p:nvPr/>
            </p:nvGrpSpPr>
            <p:grpSpPr bwMode="auto">
              <a:xfrm>
                <a:off x="513" y="1200"/>
                <a:ext cx="6275" cy="3061"/>
                <a:chOff x="513" y="1245"/>
                <a:chExt cx="6275" cy="3061"/>
              </a:xfrm>
            </p:grpSpPr>
            <p:grpSp>
              <p:nvGrpSpPr>
                <p:cNvPr id="34835" name="Group 63"/>
                <p:cNvGrpSpPr>
                  <a:grpSpLocks/>
                </p:cNvGrpSpPr>
                <p:nvPr/>
              </p:nvGrpSpPr>
              <p:grpSpPr bwMode="auto">
                <a:xfrm>
                  <a:off x="513" y="1245"/>
                  <a:ext cx="6275" cy="3061"/>
                  <a:chOff x="513" y="1359"/>
                  <a:chExt cx="6275" cy="3061"/>
                </a:xfrm>
              </p:grpSpPr>
              <p:pic>
                <p:nvPicPr>
                  <p:cNvPr id="34837" name="Picture 40"/>
                  <p:cNvPicPr>
                    <a:picLocks noChangeAspect="1" noChangeArrowheads="1"/>
                  </p:cNvPicPr>
                  <p:nvPr/>
                </p:nvPicPr>
                <p:blipFill>
                  <a:blip r:embed="rId4">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Text Box 44"/>
                  <p:cNvSpPr txBox="1">
                    <a:spLocks noChangeArrowheads="1"/>
                  </p:cNvSpPr>
                  <p:nvPr/>
                </p:nvSpPr>
                <p:spPr bwMode="auto">
                  <a:xfrm>
                    <a:off x="1632" y="1732"/>
                    <a:ext cx="5156" cy="25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l-GR" altLang="en-US" sz="2000" i="1" dirty="0">
                        <a:solidFill>
                          <a:srgbClr val="C00000"/>
                        </a:solidFill>
                      </a:rPr>
                      <a:t>α</a:t>
                    </a:r>
                    <a:r>
                      <a:rPr lang="en-US" altLang="en-US" sz="2000" i="1" dirty="0">
                        <a:solidFill>
                          <a:srgbClr val="C00000"/>
                        </a:solidFill>
                      </a:rPr>
                      <a:t> </a:t>
                    </a:r>
                    <a:r>
                      <a:rPr lang="en-US" altLang="en-US" sz="2000" dirty="0">
                        <a:solidFill>
                          <a:srgbClr val="C00000"/>
                        </a:solidFill>
                      </a:rPr>
                      <a:t>is the maximum juvenile survival rate (max Recruits per Egg)</a:t>
                    </a:r>
                    <a:endParaRPr lang="en-US" altLang="en-US" sz="3600" dirty="0">
                      <a:solidFill>
                        <a:srgbClr val="C00000"/>
                      </a:solidFill>
                      <a:latin typeface="Arial" panose="020B0604020202020204" pitchFamily="34" charset="0"/>
                    </a:endParaRPr>
                  </a:p>
                </p:txBody>
              </p:sp>
              <p:sp>
                <p:nvSpPr>
                  <p:cNvPr id="34840" name="Text Box 46"/>
                  <p:cNvSpPr txBox="1">
                    <a:spLocks noChangeArrowheads="1"/>
                  </p:cNvSpPr>
                  <p:nvPr/>
                </p:nvSpPr>
                <p:spPr bwMode="auto">
                  <a:xfrm>
                    <a:off x="4848" y="4194"/>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a:solidFill>
                          <a:srgbClr val="000000"/>
                        </a:solidFill>
                        <a:latin typeface="Arial" panose="020B0604020202020204" pitchFamily="34" charset="0"/>
                      </a:rPr>
                      <a:t>E</a:t>
                    </a:r>
                    <a:r>
                      <a:rPr lang="en-CA" altLang="en-US" sz="1800" i="1" baseline="-25000">
                        <a:solidFill>
                          <a:srgbClr val="000000"/>
                        </a:solidFill>
                        <a:latin typeface="Arial" panose="020B0604020202020204" pitchFamily="34" charset="0"/>
                      </a:rPr>
                      <a:t>0</a:t>
                    </a:r>
                    <a:endParaRPr lang="en-US" altLang="en-US" sz="2800">
                      <a:latin typeface="Arial" panose="020B0604020202020204" pitchFamily="34" charset="0"/>
                    </a:endParaRPr>
                  </a:p>
                </p:txBody>
              </p:sp>
              <p:sp>
                <p:nvSpPr>
                  <p:cNvPr id="34841" name="Text Box 47"/>
                  <p:cNvSpPr txBox="1">
                    <a:spLocks noChangeArrowheads="1"/>
                  </p:cNvSpPr>
                  <p:nvPr/>
                </p:nvSpPr>
                <p:spPr bwMode="auto">
                  <a:xfrm>
                    <a:off x="907" y="2047"/>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831"/>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7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aphicFrame>
        <p:nvGraphicFramePr>
          <p:cNvPr id="34822" name="Object 53"/>
          <p:cNvGraphicFramePr>
            <a:graphicFrameLocks noGrp="1" noChangeAspect="1"/>
          </p:cNvGraphicFramePr>
          <p:nvPr>
            <p:ph idx="1"/>
            <p:extLst>
              <p:ext uri="{D42A27DB-BD31-4B8C-83A1-F6EECF244321}">
                <p14:modId xmlns:p14="http://schemas.microsoft.com/office/powerpoint/2010/main" val="4209000711"/>
              </p:ext>
            </p:extLst>
          </p:nvPr>
        </p:nvGraphicFramePr>
        <p:xfrm>
          <a:off x="370252" y="1033291"/>
          <a:ext cx="1974561" cy="1093482"/>
        </p:xfrm>
        <a:graphic>
          <a:graphicData uri="http://schemas.openxmlformats.org/presentationml/2006/ole">
            <mc:AlternateContent xmlns:mc="http://schemas.openxmlformats.org/markup-compatibility/2006">
              <mc:Choice xmlns:v="urn:schemas-microsoft-com:vml" Requires="v">
                <p:oleObj spid="_x0000_s14530" name="Equation" r:id="rId5" imgW="825500" imgH="457200" progId="Equation.DSMT4">
                  <p:embed/>
                </p:oleObj>
              </mc:Choice>
              <mc:Fallback>
                <p:oleObj name="Equation" r:id="rId5" imgW="825500" imgH="457200" progId="Equation.DSMT4">
                  <p:embed/>
                  <p:pic>
                    <p:nvPicPr>
                      <p:cNvPr id="34822"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52" y="1033291"/>
                        <a:ext cx="1974561" cy="1093482"/>
                      </a:xfrm>
                      <a:prstGeom prst="rect">
                        <a:avLst/>
                      </a:prstGeom>
                      <a:noFill/>
                      <a:ln>
                        <a:noFill/>
                      </a:ln>
                      <a:effectLst/>
                    </p:spPr>
                  </p:pic>
                </p:oleObj>
              </mc:Fallback>
            </mc:AlternateContent>
          </a:graphicData>
        </a:graphic>
      </p:graphicFrame>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sp>
        <p:nvSpPr>
          <p:cNvPr id="34825" name="Text Box 70"/>
          <p:cNvSpPr txBox="1">
            <a:spLocks noChangeArrowheads="1"/>
          </p:cNvSpPr>
          <p:nvPr/>
        </p:nvSpPr>
        <p:spPr bwMode="auto">
          <a:xfrm rot="16200000">
            <a:off x="761283" y="3461470"/>
            <a:ext cx="259080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37089" y="6312045"/>
            <a:ext cx="4319587"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 name="Rectangle 2"/>
          <p:cNvSpPr/>
          <p:nvPr/>
        </p:nvSpPr>
        <p:spPr>
          <a:xfrm>
            <a:off x="3568776" y="4330769"/>
            <a:ext cx="4099064" cy="707886"/>
          </a:xfrm>
          <a:prstGeom prst="rect">
            <a:avLst/>
          </a:prstGeom>
        </p:spPr>
        <p:txBody>
          <a:bodyPr wrap="square">
            <a:spAutoFit/>
          </a:bodyPr>
          <a:lstStyle/>
          <a:p>
            <a:r>
              <a:rPr lang="el-GR" sz="2000" i="1" dirty="0">
                <a:solidFill>
                  <a:srgbClr val="C00000"/>
                </a:solidFill>
                <a:latin typeface="Times New Roman" panose="02020603050405020304" pitchFamily="18" charset="0"/>
                <a:cs typeface="Times New Roman" panose="02020603050405020304" pitchFamily="18" charset="0"/>
              </a:rPr>
              <a:t>β</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is a “scaling” parameter representing density-dependent effects</a:t>
            </a:r>
            <a:endParaRPr lang="en-US" sz="2000" dirty="0"/>
          </a:p>
        </p:txBody>
      </p:sp>
      <p:sp>
        <p:nvSpPr>
          <p:cNvPr id="32" name="TextBox 31"/>
          <p:cNvSpPr txBox="1"/>
          <p:nvPr/>
        </p:nvSpPr>
        <p:spPr>
          <a:xfrm>
            <a:off x="9105976" y="3612285"/>
            <a:ext cx="2811677" cy="1754326"/>
          </a:xfrm>
          <a:prstGeom prst="rect">
            <a:avLst/>
          </a:prstGeom>
          <a:noFill/>
          <a:ln>
            <a:solidFill>
              <a:schemeClr val="tx2"/>
            </a:solidFill>
          </a:ln>
        </p:spPr>
        <p:txBody>
          <a:bodyPr wrap="square" rtlCol="0">
            <a:spAutoFit/>
          </a:bodyPr>
          <a:lstStyle/>
          <a:p>
            <a:r>
              <a:rPr lang="en-US" altLang="en-US" dirty="0">
                <a:solidFill>
                  <a:schemeClr val="tx2"/>
                </a:solidFill>
              </a:rPr>
              <a:t>The values of </a:t>
            </a:r>
            <a:r>
              <a:rPr lang="el-GR" altLang="en-US" i="1" dirty="0">
                <a:solidFill>
                  <a:schemeClr val="tx2"/>
                </a:solidFill>
              </a:rPr>
              <a:t>α</a:t>
            </a:r>
            <a:r>
              <a:rPr lang="en-US" altLang="en-US" i="1" dirty="0">
                <a:solidFill>
                  <a:schemeClr val="tx2"/>
                </a:solidFill>
              </a:rPr>
              <a:t> </a:t>
            </a:r>
            <a:r>
              <a:rPr lang="en-US" altLang="en-US" dirty="0">
                <a:solidFill>
                  <a:schemeClr val="tx2"/>
                </a:solidFill>
              </a:rPr>
              <a:t>and </a:t>
            </a:r>
            <a:r>
              <a:rPr lang="el-GR" i="1" dirty="0">
                <a:solidFill>
                  <a:schemeClr val="tx2"/>
                </a:solidFill>
                <a:latin typeface="Times New Roman" panose="02020603050405020304" pitchFamily="18" charset="0"/>
                <a:cs typeface="Times New Roman" panose="02020603050405020304" pitchFamily="18" charset="0"/>
              </a:rPr>
              <a:t>β</a:t>
            </a:r>
            <a:r>
              <a:rPr lang="en-US" altLang="en-US" dirty="0">
                <a:solidFill>
                  <a:schemeClr val="tx2"/>
                </a:solidFill>
              </a:rPr>
              <a:t>  are unit-dependent. Commonly in models for </a:t>
            </a:r>
            <a:r>
              <a:rPr lang="en-US" altLang="en-US" dirty="0" err="1">
                <a:solidFill>
                  <a:schemeClr val="tx2"/>
                </a:solidFill>
              </a:rPr>
              <a:t>iteroparous</a:t>
            </a:r>
            <a:r>
              <a:rPr lang="en-US" altLang="en-US" dirty="0">
                <a:solidFill>
                  <a:schemeClr val="tx2"/>
                </a:solidFill>
              </a:rPr>
              <a:t> species, we express recruitment productivity as </a:t>
            </a:r>
            <a:r>
              <a:rPr lang="en-US" altLang="en-US" dirty="0" err="1">
                <a:solidFill>
                  <a:schemeClr val="tx2"/>
                </a:solidFill>
              </a:rPr>
              <a:t>unitless</a:t>
            </a:r>
            <a:r>
              <a:rPr lang="en-US" altLang="en-US" dirty="0">
                <a:solidFill>
                  <a:schemeClr val="tx2"/>
                </a:solidFill>
              </a:rPr>
              <a:t> ratio.  </a:t>
            </a:r>
            <a:endParaRPr lang="en-US" dirty="0">
              <a:solidFill>
                <a:schemeClr val="tx2"/>
              </a:solidFill>
            </a:endParaRPr>
          </a:p>
        </p:txBody>
      </p:sp>
      <p:sp>
        <p:nvSpPr>
          <p:cNvPr id="2" name="Slide Number Placeholder 1"/>
          <p:cNvSpPr>
            <a:spLocks noGrp="1"/>
          </p:cNvSpPr>
          <p:nvPr>
            <p:ph type="sldNum" sz="quarter" idx="12"/>
          </p:nvPr>
        </p:nvSpPr>
        <p:spPr/>
        <p:txBody>
          <a:bodyPr/>
          <a:lstStyle/>
          <a:p>
            <a:fld id="{EEDFA2F9-C25F-4A63-B46B-7B5C200A39D1}" type="slidenum">
              <a:rPr lang="en-CA" smtClean="0"/>
              <a:t>51</a:t>
            </a:fld>
            <a:endParaRPr lang="en-CA"/>
          </a:p>
        </p:txBody>
      </p:sp>
    </p:spTree>
    <p:extLst>
      <p:ext uri="{BB962C8B-B14F-4D97-AF65-F5344CB8AC3E}">
        <p14:creationId xmlns:p14="http://schemas.microsoft.com/office/powerpoint/2010/main" val="4094918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4" name="Group 3"/>
          <p:cNvGrpSpPr/>
          <p:nvPr/>
        </p:nvGrpSpPr>
        <p:grpSpPr>
          <a:xfrm>
            <a:off x="1925678" y="1675188"/>
            <a:ext cx="8351070" cy="4127608"/>
            <a:chOff x="1758999" y="1914524"/>
            <a:chExt cx="10017613" cy="4951315"/>
          </a:xfrm>
        </p:grpSpPr>
        <p:grpSp>
          <p:nvGrpSpPr>
            <p:cNvPr id="34819" name="Group 68"/>
            <p:cNvGrpSpPr>
              <a:grpSpLocks/>
            </p:cNvGrpSpPr>
            <p:nvPr/>
          </p:nvGrpSpPr>
          <p:grpSpPr bwMode="auto">
            <a:xfrm>
              <a:off x="1792363" y="1914524"/>
              <a:ext cx="7697788" cy="4859338"/>
              <a:chOff x="513" y="1200"/>
              <a:chExt cx="4849" cy="3061"/>
            </a:xfrm>
          </p:grpSpPr>
          <p:grpSp>
            <p:nvGrpSpPr>
              <p:cNvPr id="34827" name="Group 67"/>
              <p:cNvGrpSpPr>
                <a:grpSpLocks/>
              </p:cNvGrpSpPr>
              <p:nvPr/>
            </p:nvGrpSpPr>
            <p:grpSpPr bwMode="auto">
              <a:xfrm>
                <a:off x="513" y="1200"/>
                <a:ext cx="4849" cy="3061"/>
                <a:chOff x="513" y="1200"/>
                <a:chExt cx="4849" cy="3061"/>
              </a:xfrm>
            </p:grpSpPr>
            <p:grpSp>
              <p:nvGrpSpPr>
                <p:cNvPr id="34829" name="Group 65"/>
                <p:cNvGrpSpPr>
                  <a:grpSpLocks/>
                </p:cNvGrpSpPr>
                <p:nvPr/>
              </p:nvGrpSpPr>
              <p:grpSpPr bwMode="auto">
                <a:xfrm>
                  <a:off x="513" y="1200"/>
                  <a:ext cx="4849" cy="3061"/>
                  <a:chOff x="513" y="1245"/>
                  <a:chExt cx="4849" cy="3061"/>
                </a:xfrm>
              </p:grpSpPr>
              <p:grpSp>
                <p:nvGrpSpPr>
                  <p:cNvPr id="34835" name="Group 63"/>
                  <p:cNvGrpSpPr>
                    <a:grpSpLocks/>
                  </p:cNvGrpSpPr>
                  <p:nvPr/>
                </p:nvGrpSpPr>
                <p:grpSpPr bwMode="auto">
                  <a:xfrm>
                    <a:off x="513" y="1245"/>
                    <a:ext cx="4849" cy="3061"/>
                    <a:chOff x="513" y="1359"/>
                    <a:chExt cx="484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56" y="4217"/>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7" y="2002"/>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900" y="3904"/>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2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887" y="1389"/>
                  <a:ext cx="849" cy="2442"/>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28" name="Rectangle 50"/>
              <p:cNvSpPr>
                <a:spLocks noChangeArrowheads="1"/>
              </p:cNvSpPr>
              <p:nvPr/>
            </p:nvSpPr>
            <p:spPr bwMode="auto">
              <a:xfrm>
                <a:off x="4490" y="2568"/>
                <a:ext cx="91" cy="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grpSp>
        <p:sp>
          <p:nvSpPr>
            <p:cNvPr id="34821" name="Rectangle 43"/>
            <p:cNvSpPr>
              <a:spLocks noChangeArrowheads="1"/>
            </p:cNvSpPr>
            <p:nvPr/>
          </p:nvSpPr>
          <p:spPr bwMode="auto">
            <a:xfrm>
              <a:off x="9228138" y="3105151"/>
              <a:ext cx="215900" cy="1444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740497" y="3415406"/>
              <a:ext cx="2590800"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4016303" y="6312044"/>
              <a:ext cx="4319587" cy="553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375691" y="3232149"/>
              <a:ext cx="6373453" cy="293846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44"/>
            <p:cNvSpPr txBox="1">
              <a:spLocks noChangeArrowheads="1"/>
            </p:cNvSpPr>
            <p:nvPr/>
          </p:nvSpPr>
          <p:spPr bwMode="auto">
            <a:xfrm>
              <a:off x="3471764" y="2581264"/>
              <a:ext cx="7481667" cy="479956"/>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2000" dirty="0">
                  <a:solidFill>
                    <a:srgbClr val="C00000"/>
                  </a:solidFill>
                  <a:latin typeface="+mn-lt"/>
                </a:rPr>
                <a:t>(</a:t>
              </a:r>
              <a:r>
                <a:rPr lang="en-CA" altLang="en-US" sz="2000" dirty="0" err="1">
                  <a:solidFill>
                    <a:srgbClr val="C00000"/>
                  </a:solidFill>
                  <a:latin typeface="+mn-lt"/>
                </a:rPr>
                <a:t>i</a:t>
              </a:r>
              <a:r>
                <a:rPr lang="en-CA" altLang="en-US" sz="2000" dirty="0">
                  <a:solidFill>
                    <a:srgbClr val="C00000"/>
                  </a:solidFill>
                  <a:latin typeface="+mn-lt"/>
                </a:rPr>
                <a:t>) Slope = </a:t>
              </a:r>
              <a:r>
                <a:rPr lang="el-GR" altLang="en-US" sz="2000" i="1" dirty="0">
                  <a:solidFill>
                    <a:srgbClr val="C00000"/>
                  </a:solidFill>
                  <a:latin typeface="+mn-lt"/>
                </a:rPr>
                <a:t>α</a:t>
              </a:r>
              <a:r>
                <a:rPr lang="en-US" altLang="en-US" sz="2000" i="1" dirty="0">
                  <a:solidFill>
                    <a:srgbClr val="C00000"/>
                  </a:solidFill>
                  <a:latin typeface="+mn-lt"/>
                </a:rPr>
                <a:t> = </a:t>
              </a:r>
              <a:r>
                <a:rPr lang="en-US" altLang="en-US" sz="2000" dirty="0">
                  <a:solidFill>
                    <a:srgbClr val="C00000"/>
                  </a:solidFill>
                  <a:latin typeface="+mn-lt"/>
                </a:rPr>
                <a:t>maximum survival rate</a:t>
              </a:r>
              <a:endParaRPr lang="en-US" altLang="en-US" sz="3600" dirty="0">
                <a:solidFill>
                  <a:srgbClr val="C00000"/>
                </a:solidFill>
                <a:latin typeface="+mn-lt"/>
              </a:endParaRPr>
            </a:p>
          </p:txBody>
        </p:sp>
        <mc:AlternateContent xmlns:mc="http://schemas.openxmlformats.org/markup-compatibility/2006" xmlns:a14="http://schemas.microsoft.com/office/drawing/2010/main">
          <mc:Choice Requires="a14">
            <p:sp>
              <p:nvSpPr>
                <p:cNvPr id="23" name="Text Box 45"/>
                <p:cNvSpPr txBox="1">
                  <a:spLocks noChangeArrowheads="1"/>
                </p:cNvSpPr>
                <p:nvPr/>
              </p:nvSpPr>
              <p:spPr bwMode="auto">
                <a:xfrm>
                  <a:off x="6909123" y="4139092"/>
                  <a:ext cx="4867489" cy="633096"/>
                </a:xfrm>
                <a:prstGeom prst="rect">
                  <a:avLst/>
                </a:prstGeom>
                <a:solidFill>
                  <a:schemeClr val="bg1"/>
                </a:solidFill>
                <a:ln>
                  <a:noFill/>
                </a:ln>
                <a:effec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2000" dirty="0">
                      <a:solidFill>
                        <a:srgbClr val="C00000"/>
                      </a:solidFill>
                      <a:latin typeface="+mn-lt"/>
                    </a:rPr>
                    <a:t>(ii) Slope = </a:t>
                  </a:r>
                  <a14:m>
                    <m:oMath xmlns:m="http://schemas.openxmlformats.org/officeDocument/2006/math">
                      <m:f>
                        <m:fPr>
                          <m:ctrlPr>
                            <a:rPr lang="en-CA" altLang="en-US" sz="2000" i="1" dirty="0" smtClean="0">
                              <a:solidFill>
                                <a:srgbClr val="C00000"/>
                              </a:solidFill>
                              <a:latin typeface="Cambria Math" panose="02040503050406030204" pitchFamily="18" charset="0"/>
                            </a:rPr>
                          </m:ctrlPr>
                        </m:fPr>
                        <m:num>
                          <m:r>
                            <a:rPr lang="en-CA" altLang="en-US" sz="2000" i="1" dirty="0">
                              <a:solidFill>
                                <a:srgbClr val="C00000"/>
                              </a:solidFill>
                              <a:latin typeface="Cambria Math" panose="02040503050406030204" pitchFamily="18" charset="0"/>
                            </a:rPr>
                            <m:t>𝑅</m:t>
                          </m:r>
                          <m:r>
                            <a:rPr lang="en-CA" altLang="en-US" sz="2000" i="1" baseline="-25000" dirty="0">
                              <a:solidFill>
                                <a:srgbClr val="C00000"/>
                              </a:solidFill>
                              <a:latin typeface="Cambria Math" panose="02040503050406030204" pitchFamily="18" charset="0"/>
                            </a:rPr>
                            <m:t>0</m:t>
                          </m:r>
                        </m:num>
                        <m:den>
                          <m:r>
                            <a:rPr lang="en-CA" altLang="en-US" sz="2000" i="1" dirty="0">
                              <a:solidFill>
                                <a:srgbClr val="C00000"/>
                              </a:solidFill>
                              <a:latin typeface="Cambria Math" panose="02040503050406030204" pitchFamily="18" charset="0"/>
                            </a:rPr>
                            <m:t>𝐸</m:t>
                          </m:r>
                          <m:r>
                            <a:rPr lang="en-CA" altLang="en-US" sz="2000" i="1" baseline="-25000" dirty="0">
                              <a:solidFill>
                                <a:srgbClr val="C00000"/>
                              </a:solidFill>
                              <a:latin typeface="Cambria Math" panose="02040503050406030204" pitchFamily="18" charset="0"/>
                            </a:rPr>
                            <m:t>0</m:t>
                          </m:r>
                        </m:den>
                      </m:f>
                    </m:oMath>
                  </a14:m>
                  <a:r>
                    <a:rPr lang="en-CA" altLang="en-US" sz="2000" dirty="0">
                      <a:solidFill>
                        <a:srgbClr val="C00000"/>
                      </a:solidFill>
                      <a:latin typeface="+mn-lt"/>
                    </a:rPr>
                    <a:t> = unfished survival rate  </a:t>
                  </a:r>
                  <a:endParaRPr lang="en-US" altLang="en-US" sz="3600" dirty="0">
                    <a:solidFill>
                      <a:srgbClr val="C00000"/>
                    </a:solidFill>
                    <a:latin typeface="+mn-lt"/>
                  </a:endParaRPr>
                </a:p>
              </p:txBody>
            </p:sp>
          </mc:Choice>
          <mc:Fallback xmlns="">
            <p:sp>
              <p:nvSpPr>
                <p:cNvPr id="23" name="Text Box 45"/>
                <p:cNvSpPr txBox="1">
                  <a:spLocks noRot="1" noChangeAspect="1" noMove="1" noResize="1" noEditPoints="1" noAdjustHandles="1" noChangeArrowheads="1" noChangeShapeType="1" noTextEdit="1"/>
                </p:cNvSpPr>
                <p:nvPr/>
              </p:nvSpPr>
              <p:spPr bwMode="auto">
                <a:xfrm>
                  <a:off x="6909123" y="4139092"/>
                  <a:ext cx="4867489" cy="633096"/>
                </a:xfrm>
                <a:prstGeom prst="rect">
                  <a:avLst/>
                </a:prstGeom>
                <a:blipFill>
                  <a:blip r:embed="rId4"/>
                  <a:stretch>
                    <a:fillRect l="-1502" r="-2402" b="-9195"/>
                  </a:stretch>
                </a:blipFill>
                <a:ln>
                  <a:noFill/>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 Box 56"/>
              <p:cNvSpPr txBox="1">
                <a:spLocks noChangeArrowheads="1"/>
              </p:cNvSpPr>
              <p:nvPr/>
            </p:nvSpPr>
            <p:spPr bwMode="auto">
              <a:xfrm>
                <a:off x="1004890" y="987366"/>
                <a:ext cx="7863099" cy="9344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800" b="1" dirty="0">
                    <a:latin typeface="+mn-lt"/>
                  </a:rPr>
                  <a:t>Compensation ratio (CR)</a:t>
                </a:r>
                <a:r>
                  <a:rPr lang="en-US" altLang="en-US" sz="2800" dirty="0">
                    <a:latin typeface="+mn-lt"/>
                  </a:rPr>
                  <a:t> = </a:t>
                </a:r>
                <a14:m>
                  <m:oMath xmlns:m="http://schemas.openxmlformats.org/officeDocument/2006/math">
                    <m:f>
                      <m:fPr>
                        <m:ctrlPr>
                          <a:rPr lang="en-US" altLang="en-US" sz="2800" b="1" i="1" smtClean="0">
                            <a:latin typeface="Cambria Math" panose="02040503050406030204" pitchFamily="18" charset="0"/>
                          </a:rPr>
                        </m:ctrlPr>
                      </m:fPr>
                      <m:num>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m:t>
                        </m:r>
                        <m:r>
                          <m:rPr>
                            <m:nor/>
                          </m:rPr>
                          <a:rPr lang="en-US" altLang="en-US" sz="2800" b="1" i="0" smtClean="0">
                            <a:latin typeface="Cambria Math" panose="02040503050406030204" pitchFamily="18" charset="0"/>
                          </a:rPr>
                          <m:t>)</m:t>
                        </m:r>
                      </m:num>
                      <m:den>
                        <m:r>
                          <m:rPr>
                            <m:nor/>
                          </m:rPr>
                          <a:rPr lang="en-US" altLang="en-US" sz="2800" b="1" i="0" smtClean="0">
                            <a:latin typeface="Cambria Math" panose="02040503050406030204" pitchFamily="18" charset="0"/>
                          </a:rPr>
                          <m:t>(</m:t>
                        </m:r>
                        <m:r>
                          <m:rPr>
                            <m:nor/>
                          </m:rPr>
                          <a:rPr lang="en-US" altLang="en-US" sz="2800" b="1" i="0" smtClean="0">
                            <a:latin typeface="Cambria Math" panose="02040503050406030204" pitchFamily="18" charset="0"/>
                          </a:rPr>
                          <m:t>ii</m:t>
                        </m:r>
                        <m:r>
                          <m:rPr>
                            <m:nor/>
                          </m:rPr>
                          <a:rPr lang="en-US" altLang="en-US" sz="2800" b="1" i="0" smtClean="0">
                            <a:latin typeface="Cambria Math" panose="02040503050406030204" pitchFamily="18" charset="0"/>
                          </a:rPr>
                          <m:t>)</m:t>
                        </m:r>
                      </m:den>
                    </m:f>
                  </m:oMath>
                </a14:m>
                <a:r>
                  <a:rPr lang="en-US" altLang="en-US" sz="2400" b="1" dirty="0">
                    <a:latin typeface="+mn-lt"/>
                  </a:rPr>
                  <a:t>  </a:t>
                </a:r>
                <a:r>
                  <a:rPr lang="en-US" altLang="en-US" sz="2000" b="1" dirty="0">
                    <a:latin typeface="+mn-lt"/>
                  </a:rPr>
                  <a:t>=  </a:t>
                </a:r>
                <a14:m>
                  <m:oMath xmlns:m="http://schemas.openxmlformats.org/officeDocument/2006/math">
                    <m:f>
                      <m:fPr>
                        <m:ctrlPr>
                          <a:rPr lang="el-GR" altLang="en-US" sz="2800" i="1" dirty="0" smtClean="0">
                            <a:latin typeface="Cambria Math" panose="02040503050406030204" pitchFamily="18" charset="0"/>
                          </a:rPr>
                        </m:ctrlPr>
                      </m:fPr>
                      <m:num>
                        <m:r>
                          <a:rPr lang="el-GR" altLang="en-US" sz="2800" i="1" dirty="0">
                            <a:latin typeface="Cambria Math" panose="02040503050406030204" pitchFamily="18" charset="0"/>
                          </a:rPr>
                          <m:t>𝛼</m:t>
                        </m:r>
                      </m:num>
                      <m:den>
                        <m:f>
                          <m:fPr>
                            <m:ctrlPr>
                              <a:rPr lang="el-GR" altLang="en-US" sz="2800" i="1" dirty="0" smtClean="0">
                                <a:latin typeface="Cambria Math" panose="02040503050406030204" pitchFamily="18" charset="0"/>
                              </a:rPr>
                            </m:ctrlPr>
                          </m:fPr>
                          <m:num>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𝑅</m:t>
                                </m:r>
                              </m:e>
                              <m:sub>
                                <m:r>
                                  <a:rPr lang="en-US" altLang="en-US" sz="2800" b="0" i="1" dirty="0" smtClean="0">
                                    <a:latin typeface="Cambria Math" panose="02040503050406030204" pitchFamily="18" charset="0"/>
                                  </a:rPr>
                                  <m:t>0</m:t>
                                </m:r>
                              </m:sub>
                            </m:sSub>
                          </m:num>
                          <m:den>
                            <m:sSub>
                              <m:sSubPr>
                                <m:ctrlPr>
                                  <a:rPr lang="el-GR" altLang="en-US" sz="2800" i="1" dirty="0" smtClean="0">
                                    <a:latin typeface="Cambria Math" panose="02040503050406030204" pitchFamily="18" charset="0"/>
                                  </a:rPr>
                                </m:ctrlPr>
                              </m:sSubPr>
                              <m:e>
                                <m:r>
                                  <a:rPr lang="en-US" altLang="en-US" sz="2800" b="0" i="1" dirty="0" smtClean="0">
                                    <a:latin typeface="Cambria Math" panose="02040503050406030204" pitchFamily="18" charset="0"/>
                                  </a:rPr>
                                  <m:t>𝐸</m:t>
                                </m:r>
                              </m:e>
                              <m:sub>
                                <m:r>
                                  <a:rPr lang="en-US" altLang="en-US" sz="2800" b="0" i="1" dirty="0" smtClean="0">
                                    <a:latin typeface="Cambria Math" panose="02040503050406030204" pitchFamily="18" charset="0"/>
                                  </a:rPr>
                                  <m:t>0</m:t>
                                </m:r>
                              </m:sub>
                            </m:sSub>
                          </m:den>
                        </m:f>
                      </m:den>
                    </m:f>
                    <m:r>
                      <a:rPr lang="en-US" altLang="en-US" sz="2800" i="1" baseline="-25000" dirty="0">
                        <a:latin typeface="Cambria Math" panose="02040503050406030204" pitchFamily="18" charset="0"/>
                      </a:rPr>
                      <m:t> </m:t>
                    </m:r>
                  </m:oMath>
                </a14:m>
                <a:r>
                  <a:rPr lang="en-US" altLang="en-US" sz="2800" dirty="0">
                    <a:latin typeface="+mn-lt"/>
                  </a:rPr>
                  <a:t>  = </a:t>
                </a:r>
                <a14:m>
                  <m:oMath xmlns:m="http://schemas.openxmlformats.org/officeDocument/2006/math">
                    <m:r>
                      <a:rPr lang="en-US" altLang="en-US" sz="2800" i="1">
                        <a:latin typeface="Cambria Math" panose="02040503050406030204" pitchFamily="18" charset="0"/>
                        <a:ea typeface="Cambria Math" panose="02040503050406030204" pitchFamily="18" charset="0"/>
                      </a:rPr>
                      <m:t>𝛼</m:t>
                    </m:r>
                    <m:f>
                      <m:fPr>
                        <m:ctrlPr>
                          <a:rPr lang="en-US" altLang="en-US" sz="2800" i="1" smtClean="0">
                            <a:latin typeface="Cambria Math" panose="02040503050406030204" pitchFamily="18" charset="0"/>
                            <a:ea typeface="Cambria Math" panose="02040503050406030204" pitchFamily="18" charset="0"/>
                          </a:rPr>
                        </m:ctrlPr>
                      </m:fPr>
                      <m:num>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𝐸</m:t>
                            </m:r>
                          </m:e>
                          <m:sub>
                            <m:r>
                              <a:rPr lang="en-US" altLang="en-US" sz="2800" b="0" i="1" smtClean="0">
                                <a:latin typeface="Cambria Math" panose="02040503050406030204" pitchFamily="18" charset="0"/>
                                <a:ea typeface="Cambria Math" panose="02040503050406030204" pitchFamily="18" charset="0"/>
                              </a:rPr>
                              <m:t>0</m:t>
                            </m:r>
                          </m:sub>
                        </m:sSub>
                      </m:num>
                      <m:den>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b="0" i="1" smtClean="0">
                                <a:latin typeface="Cambria Math" panose="02040503050406030204" pitchFamily="18" charset="0"/>
                                <a:ea typeface="Cambria Math" panose="02040503050406030204" pitchFamily="18" charset="0"/>
                              </a:rPr>
                              <m:t>𝑅</m:t>
                            </m:r>
                          </m:e>
                          <m:sub>
                            <m:r>
                              <a:rPr lang="en-US" altLang="en-US" sz="2800" b="0" i="1" smtClean="0">
                                <a:latin typeface="Cambria Math" panose="02040503050406030204" pitchFamily="18" charset="0"/>
                                <a:ea typeface="Cambria Math" panose="02040503050406030204" pitchFamily="18" charset="0"/>
                              </a:rPr>
                              <m:t>0</m:t>
                            </m:r>
                          </m:sub>
                        </m:sSub>
                      </m:den>
                    </m:f>
                  </m:oMath>
                </a14:m>
                <a:r>
                  <a:rPr lang="en-US" altLang="en-US" sz="2800" dirty="0">
                    <a:latin typeface="+mn-lt"/>
                  </a:rPr>
                  <a:t> =  </a:t>
                </a:r>
                <a14:m>
                  <m:oMath xmlns:m="http://schemas.openxmlformats.org/officeDocument/2006/math">
                    <m:r>
                      <a:rPr lang="en-US" altLang="en-US" sz="2800" i="1" smtClean="0">
                        <a:latin typeface="Cambria Math" panose="02040503050406030204" pitchFamily="18" charset="0"/>
                        <a:ea typeface="Cambria Math" panose="02040503050406030204" pitchFamily="18" charset="0"/>
                      </a:rPr>
                      <m:t>𝛼</m:t>
                    </m:r>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smtClean="0">
                            <a:latin typeface="Cambria Math" panose="02040503050406030204" pitchFamily="18" charset="0"/>
                            <a:ea typeface="Cambria Math" panose="02040503050406030204" pitchFamily="18" charset="0"/>
                          </a:rPr>
                          <m:t>𝜑</m:t>
                        </m:r>
                      </m:e>
                      <m:sub>
                        <m:sSub>
                          <m:sSubPr>
                            <m:ctrlPr>
                              <a:rPr lang="en-US" altLang="en-US" sz="2800" i="1" smtClean="0">
                                <a:latin typeface="Cambria Math" panose="02040503050406030204" pitchFamily="18" charset="0"/>
                                <a:ea typeface="Cambria Math" panose="02040503050406030204" pitchFamily="18" charset="0"/>
                              </a:rPr>
                            </m:ctrlPr>
                          </m:sSubPr>
                          <m:e>
                            <m:r>
                              <a:rPr lang="en-US" altLang="en-US" sz="2800" i="1">
                                <a:latin typeface="Cambria Math" panose="02040503050406030204" pitchFamily="18" charset="0"/>
                                <a:ea typeface="Cambria Math" panose="02040503050406030204" pitchFamily="18" charset="0"/>
                              </a:rPr>
                              <m:t>𝐸</m:t>
                            </m:r>
                          </m:e>
                          <m:sub>
                            <m:r>
                              <a:rPr lang="en-US" altLang="en-US" sz="2800" i="1">
                                <a:latin typeface="Cambria Math" panose="02040503050406030204" pitchFamily="18" charset="0"/>
                                <a:ea typeface="Cambria Math" panose="02040503050406030204" pitchFamily="18" charset="0"/>
                              </a:rPr>
                              <m:t>0</m:t>
                            </m:r>
                          </m:sub>
                        </m:sSub>
                      </m:sub>
                    </m:sSub>
                  </m:oMath>
                </a14:m>
                <a:r>
                  <a:rPr lang="en-US" altLang="en-US" sz="2400" b="1" dirty="0">
                    <a:latin typeface="+mn-lt"/>
                  </a:rPr>
                  <a:t>   </a:t>
                </a:r>
              </a:p>
            </p:txBody>
          </p:sp>
        </mc:Choice>
        <mc:Fallback xmlns="">
          <p:sp>
            <p:nvSpPr>
              <p:cNvPr id="25" name="Text Box 56"/>
              <p:cNvSpPr txBox="1">
                <a:spLocks noRot="1" noChangeAspect="1" noMove="1" noResize="1" noEditPoints="1" noAdjustHandles="1" noChangeArrowheads="1" noChangeShapeType="1" noTextEdit="1"/>
              </p:cNvSpPr>
              <p:nvPr/>
            </p:nvSpPr>
            <p:spPr bwMode="auto">
              <a:xfrm>
                <a:off x="1004890" y="987366"/>
                <a:ext cx="7863099" cy="934487"/>
              </a:xfrm>
              <a:prstGeom prst="rect">
                <a:avLst/>
              </a:prstGeom>
              <a:blipFill>
                <a:blip r:embed="rId5"/>
                <a:stretch>
                  <a:fillRect l="-16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Text Box 33"/>
          <p:cNvSpPr txBox="1">
            <a:spLocks noChangeArrowheads="1"/>
          </p:cNvSpPr>
          <p:nvPr/>
        </p:nvSpPr>
        <p:spPr bwMode="auto">
          <a:xfrm>
            <a:off x="102446" y="5845772"/>
            <a:ext cx="11380494" cy="95410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dirty="0"/>
              <a:t>Goodyear, C.P. 1977. Assessing the impact of power plant mortality on the compensatory reserve of fish populations. In: Proceedings of the Conference on Assessing the Effects of Power Plant Induced Mortality on Fish Populations, Gatlinburg, Tennessee. </a:t>
            </a:r>
            <a:r>
              <a:rPr lang="en-US" altLang="en-US" sz="1400" dirty="0" err="1"/>
              <a:t>Pergamon</a:t>
            </a:r>
            <a:r>
              <a:rPr lang="en-US" altLang="en-US" sz="1400" dirty="0"/>
              <a:t> Press, New York. pp. 186–195.</a:t>
            </a:r>
          </a:p>
          <a:p>
            <a:r>
              <a:rPr lang="en-GB" altLang="en-US" sz="1400" dirty="0"/>
              <a:t>Myers, R. A., Bowen, K.G. and Barrowman, N.J. 1999. Maximum reproductive rate of fish at low population sizes. Canadian Journal of Fisheries and Aquatic Sciences 56, 2404-2419.</a:t>
            </a:r>
            <a:r>
              <a:rPr lang="en-AU" altLang="en-US" sz="1400" dirty="0"/>
              <a:t> </a:t>
            </a:r>
          </a:p>
        </p:txBody>
      </p:sp>
      <p:sp>
        <p:nvSpPr>
          <p:cNvPr id="32" name="TextBox 31"/>
          <p:cNvSpPr txBox="1"/>
          <p:nvPr/>
        </p:nvSpPr>
        <p:spPr>
          <a:xfrm>
            <a:off x="8892318" y="1089631"/>
            <a:ext cx="3030682" cy="2031325"/>
          </a:xfrm>
          <a:prstGeom prst="rect">
            <a:avLst/>
          </a:prstGeom>
          <a:noFill/>
          <a:ln>
            <a:solidFill>
              <a:schemeClr val="tx2"/>
            </a:solidFill>
          </a:ln>
        </p:spPr>
        <p:txBody>
          <a:bodyPr wrap="square" rtlCol="0">
            <a:spAutoFit/>
          </a:bodyPr>
          <a:lstStyle/>
          <a:p>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symbol for equilibrium unfished Eggs per Recruit (or SSB per recruit)</a:t>
            </a:r>
          </a:p>
          <a:p>
            <a:endParaRPr lang="en-US" dirty="0">
              <a:solidFill>
                <a:schemeClr val="tx2"/>
              </a:solidFill>
            </a:endParaRPr>
          </a:p>
          <a:p>
            <a:r>
              <a:rPr lang="en-US" dirty="0">
                <a:solidFill>
                  <a:schemeClr val="tx2"/>
                </a:solidFill>
              </a:rPr>
              <a:t>We’ll see later that </a:t>
            </a:r>
            <a:r>
              <a:rPr lang="el-GR" altLang="en-US" i="1" dirty="0">
                <a:solidFill>
                  <a:schemeClr val="tx2"/>
                </a:solidFill>
              </a:rPr>
              <a:t>φ</a:t>
            </a:r>
            <a:r>
              <a:rPr lang="en-US" altLang="en-US" i="1" baseline="-25000" dirty="0">
                <a:solidFill>
                  <a:schemeClr val="tx2"/>
                </a:solidFill>
              </a:rPr>
              <a:t>E</a:t>
            </a:r>
            <a:r>
              <a:rPr lang="en-US" altLang="en-US" baseline="-25000" dirty="0">
                <a:solidFill>
                  <a:schemeClr val="tx2"/>
                </a:solidFill>
              </a:rPr>
              <a:t>0</a:t>
            </a:r>
            <a:r>
              <a:rPr lang="en-US" altLang="en-US" b="1" dirty="0">
                <a:solidFill>
                  <a:schemeClr val="tx2"/>
                </a:solidFill>
              </a:rPr>
              <a:t> </a:t>
            </a:r>
            <a:r>
              <a:rPr lang="en-US" dirty="0">
                <a:solidFill>
                  <a:schemeClr val="tx2"/>
                </a:solidFill>
              </a:rPr>
              <a:t> is a function of the stock’s growth, maturity and natural mortality</a:t>
            </a:r>
          </a:p>
        </p:txBody>
      </p:sp>
      <p:sp>
        <p:nvSpPr>
          <p:cNvPr id="2" name="Slide Number Placeholder 1"/>
          <p:cNvSpPr>
            <a:spLocks noGrp="1"/>
          </p:cNvSpPr>
          <p:nvPr>
            <p:ph type="sldNum" sz="quarter" idx="12"/>
          </p:nvPr>
        </p:nvSpPr>
        <p:spPr/>
        <p:txBody>
          <a:bodyPr/>
          <a:lstStyle/>
          <a:p>
            <a:fld id="{EEDFA2F9-C25F-4A63-B46B-7B5C200A39D1}" type="slidenum">
              <a:rPr lang="en-CA" smtClean="0"/>
              <a:t>52</a:t>
            </a:fld>
            <a:endParaRPr lang="en-CA"/>
          </a:p>
        </p:txBody>
      </p:sp>
    </p:spTree>
    <p:extLst>
      <p:ext uri="{BB962C8B-B14F-4D97-AF65-F5344CB8AC3E}">
        <p14:creationId xmlns:p14="http://schemas.microsoft.com/office/powerpoint/2010/main" val="2070194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55"/>
          <p:cNvSpPr>
            <a:spLocks noGrp="1" noChangeArrowheads="1"/>
          </p:cNvSpPr>
          <p:nvPr>
            <p:ph type="title"/>
          </p:nvPr>
        </p:nvSpPr>
        <p:spPr>
          <a:xfrm>
            <a:off x="371475" y="120001"/>
            <a:ext cx="11280198" cy="1125538"/>
          </a:xfrm>
        </p:spPr>
        <p:txBody>
          <a:bodyPr/>
          <a:lstStyle/>
          <a:p>
            <a:pPr eaLnBrk="1" hangingPunct="1"/>
            <a:r>
              <a:rPr lang="en-CA" altLang="en-US" dirty="0"/>
              <a:t>Recruitment compensation (</a:t>
            </a:r>
            <a:r>
              <a:rPr lang="en-CA" altLang="en-US" dirty="0" err="1"/>
              <a:t>Beverton</a:t>
            </a:r>
            <a:r>
              <a:rPr lang="en-CA" altLang="en-US" dirty="0"/>
              <a:t>-Holt SRR)</a:t>
            </a:r>
            <a:endParaRPr lang="en-US" altLang="en-US" dirty="0"/>
          </a:p>
        </p:txBody>
      </p:sp>
      <p:grpSp>
        <p:nvGrpSpPr>
          <p:cNvPr id="34829" name="Group 65"/>
          <p:cNvGrpSpPr>
            <a:grpSpLocks/>
          </p:cNvGrpSpPr>
          <p:nvPr/>
        </p:nvGrpSpPr>
        <p:grpSpPr bwMode="auto">
          <a:xfrm>
            <a:off x="1962671" y="1687643"/>
            <a:ext cx="6403940" cy="4050932"/>
            <a:chOff x="513" y="1245"/>
            <a:chExt cx="4839" cy="3061"/>
          </a:xfrm>
        </p:grpSpPr>
        <p:grpSp>
          <p:nvGrpSpPr>
            <p:cNvPr id="34835" name="Group 63"/>
            <p:cNvGrpSpPr>
              <a:grpSpLocks/>
            </p:cNvGrpSpPr>
            <p:nvPr/>
          </p:nvGrpSpPr>
          <p:grpSpPr bwMode="auto">
            <a:xfrm>
              <a:off x="513" y="1245"/>
              <a:ext cx="4839" cy="3061"/>
              <a:chOff x="513" y="1359"/>
              <a:chExt cx="4839" cy="3061"/>
            </a:xfrm>
          </p:grpSpPr>
          <p:pic>
            <p:nvPicPr>
              <p:cNvPr id="34837" name="Picture 40"/>
              <p:cNvPicPr>
                <a:picLocks noChangeAspect="1" noChangeArrowheads="1"/>
              </p:cNvPicPr>
              <p:nvPr/>
            </p:nvPicPr>
            <p:blipFill>
              <a:blip r:embed="rId3">
                <a:extLst>
                  <a:ext uri="{28A0092B-C50C-407E-A947-70E740481C1C}">
                    <a14:useLocalDpi xmlns:a14="http://schemas.microsoft.com/office/drawing/2010/main" val="0"/>
                  </a:ext>
                </a:extLst>
              </a:blip>
              <a:srcRect l="5870" b="5344"/>
              <a:stretch>
                <a:fillRect/>
              </a:stretch>
            </p:blipFill>
            <p:spPr bwMode="auto">
              <a:xfrm>
                <a:off x="513" y="1359"/>
                <a:ext cx="4581"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0" name="Text Box 46"/>
              <p:cNvSpPr txBox="1">
                <a:spLocks noChangeArrowheads="1"/>
              </p:cNvSpPr>
              <p:nvPr/>
            </p:nvSpPr>
            <p:spPr bwMode="auto">
              <a:xfrm>
                <a:off x="4846" y="4211"/>
                <a:ext cx="5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1" name="Text Box 47"/>
              <p:cNvSpPr txBox="1">
                <a:spLocks noChangeArrowheads="1"/>
              </p:cNvSpPr>
              <p:nvPr/>
            </p:nvSpPr>
            <p:spPr bwMode="auto">
              <a:xfrm>
                <a:off x="901" y="1993"/>
                <a:ext cx="4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R</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34842" name="Line 48"/>
              <p:cNvSpPr>
                <a:spLocks noChangeShapeType="1"/>
              </p:cNvSpPr>
              <p:nvPr/>
            </p:nvSpPr>
            <p:spPr bwMode="auto">
              <a:xfrm flipH="1">
                <a:off x="4890" y="3893"/>
                <a:ext cx="2"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49"/>
              <p:cNvSpPr>
                <a:spLocks noChangeShapeType="1"/>
              </p:cNvSpPr>
              <p:nvPr/>
            </p:nvSpPr>
            <p:spPr bwMode="auto">
              <a:xfrm flipH="1">
                <a:off x="861" y="2219"/>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34" name="Rectangle 60"/>
            <p:cNvSpPr>
              <a:spLocks noChangeArrowheads="1"/>
            </p:cNvSpPr>
            <p:nvPr/>
          </p:nvSpPr>
          <p:spPr bwMode="auto">
            <a:xfrm>
              <a:off x="2676" y="1434"/>
              <a:ext cx="91"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a:p>
          </p:txBody>
        </p:sp>
      </p:grpSp>
      <p:sp>
        <p:nvSpPr>
          <p:cNvPr id="34831" name="Line 41"/>
          <p:cNvSpPr>
            <a:spLocks noChangeShapeType="1"/>
          </p:cNvSpPr>
          <p:nvPr/>
        </p:nvSpPr>
        <p:spPr bwMode="auto">
          <a:xfrm flipV="1">
            <a:off x="2457623" y="1937766"/>
            <a:ext cx="1123568" cy="323174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Rectangle 50"/>
          <p:cNvSpPr>
            <a:spLocks noChangeArrowheads="1"/>
          </p:cNvSpPr>
          <p:nvPr/>
        </p:nvSpPr>
        <p:spPr bwMode="auto">
          <a:xfrm>
            <a:off x="7225839" y="3498056"/>
            <a:ext cx="120430"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1" name="Rectangle 43"/>
          <p:cNvSpPr>
            <a:spLocks noChangeArrowheads="1"/>
          </p:cNvSpPr>
          <p:nvPr/>
        </p:nvSpPr>
        <p:spPr bwMode="auto">
          <a:xfrm>
            <a:off x="8152240" y="2667741"/>
            <a:ext cx="179983" cy="1204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a:p>
        </p:txBody>
      </p:sp>
      <p:sp>
        <p:nvSpPr>
          <p:cNvPr id="34825" name="Text Box 70"/>
          <p:cNvSpPr txBox="1">
            <a:spLocks noChangeArrowheads="1"/>
          </p:cNvSpPr>
          <p:nvPr/>
        </p:nvSpPr>
        <p:spPr bwMode="auto">
          <a:xfrm rot="16200000">
            <a:off x="1076615" y="2926381"/>
            <a:ext cx="215979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2400" b="1" dirty="0">
                <a:latin typeface="Arial" panose="020B0604020202020204" pitchFamily="34" charset="0"/>
              </a:rPr>
              <a:t>Recruits (</a:t>
            </a:r>
            <a:r>
              <a:rPr lang="en-US" altLang="en-US" sz="2400" b="1" i="1" dirty="0">
                <a:latin typeface="Arial" panose="020B0604020202020204" pitchFamily="34" charset="0"/>
              </a:rPr>
              <a:t>R</a:t>
            </a:r>
            <a:r>
              <a:rPr lang="en-US" altLang="en-US" sz="2400" b="1" dirty="0">
                <a:latin typeface="Arial" panose="020B0604020202020204" pitchFamily="34" charset="0"/>
              </a:rPr>
              <a:t>)</a:t>
            </a:r>
          </a:p>
        </p:txBody>
      </p:sp>
      <p:sp>
        <p:nvSpPr>
          <p:cNvPr id="34826" name="Text Box 71"/>
          <p:cNvSpPr txBox="1">
            <a:spLocks noChangeArrowheads="1"/>
          </p:cNvSpPr>
          <p:nvPr/>
        </p:nvSpPr>
        <p:spPr bwMode="auto">
          <a:xfrm>
            <a:off x="3807453" y="5341131"/>
            <a:ext cx="360097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2400" b="1">
                <a:latin typeface="Arial" panose="020B0604020202020204" pitchFamily="34" charset="0"/>
              </a:rPr>
              <a:t>Eggs (</a:t>
            </a:r>
            <a:r>
              <a:rPr lang="en-US" altLang="en-US" sz="2400" b="1" i="1">
                <a:latin typeface="Arial" panose="020B0604020202020204" pitchFamily="34" charset="0"/>
              </a:rPr>
              <a:t>E</a:t>
            </a:r>
            <a:r>
              <a:rPr lang="en-US" altLang="en-US" sz="2400" b="1">
                <a:latin typeface="Arial" panose="020B0604020202020204" pitchFamily="34" charset="0"/>
              </a:rPr>
              <a:t>)</a:t>
            </a:r>
          </a:p>
        </p:txBody>
      </p:sp>
      <p:sp>
        <p:nvSpPr>
          <p:cNvPr id="31" name="Line 41"/>
          <p:cNvSpPr>
            <a:spLocks noChangeShapeType="1"/>
          </p:cNvSpPr>
          <p:nvPr/>
        </p:nvSpPr>
        <p:spPr bwMode="auto">
          <a:xfrm flipV="1">
            <a:off x="2439776" y="2773611"/>
            <a:ext cx="5313157" cy="24496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56"/>
          <p:cNvSpPr txBox="1">
            <a:spLocks noChangeArrowheads="1"/>
          </p:cNvSpPr>
          <p:nvPr/>
        </p:nvSpPr>
        <p:spPr bwMode="auto">
          <a:xfrm>
            <a:off x="882017" y="961618"/>
            <a:ext cx="10319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2400" b="1" dirty="0"/>
              <a:t>Steepness (</a:t>
            </a:r>
            <a:r>
              <a:rPr lang="en-US" altLang="en-US" sz="2400" b="1" i="1" dirty="0"/>
              <a:t>h</a:t>
            </a:r>
            <a:r>
              <a:rPr lang="en-US" altLang="en-US" sz="2400" b="1" dirty="0"/>
              <a:t>) </a:t>
            </a:r>
            <a:r>
              <a:rPr lang="en-US" altLang="en-US" sz="2400" dirty="0"/>
              <a:t>is the ratio of the Recruitment when Spawning Biomass is 20% </a:t>
            </a:r>
            <a:r>
              <a:rPr lang="en-US" altLang="en-US" sz="2400" i="1" dirty="0"/>
              <a:t>E</a:t>
            </a:r>
            <a:r>
              <a:rPr lang="en-US" altLang="en-US" sz="2400" baseline="-25000" dirty="0"/>
              <a:t>0</a:t>
            </a:r>
            <a:r>
              <a:rPr lang="en-US" altLang="en-US" sz="2400" dirty="0"/>
              <a:t> to </a:t>
            </a:r>
            <a:r>
              <a:rPr lang="en-US" altLang="en-US" sz="2400" i="1" dirty="0"/>
              <a:t>R</a:t>
            </a:r>
            <a:r>
              <a:rPr lang="en-US" altLang="en-US" sz="2400" baseline="-25000" dirty="0"/>
              <a:t>0</a:t>
            </a:r>
            <a:r>
              <a:rPr lang="en-US" altLang="en-US" sz="2400" dirty="0"/>
              <a:t>.</a:t>
            </a:r>
            <a:endParaRPr lang="en-US" altLang="en-US" sz="2400" strike="sngStrike" dirty="0"/>
          </a:p>
        </p:txBody>
      </p:sp>
      <p:sp>
        <p:nvSpPr>
          <p:cNvPr id="27" name="Text Box 33"/>
          <p:cNvSpPr txBox="1">
            <a:spLocks noChangeArrowheads="1"/>
          </p:cNvSpPr>
          <p:nvPr/>
        </p:nvSpPr>
        <p:spPr bwMode="auto">
          <a:xfrm>
            <a:off x="172995" y="6408623"/>
            <a:ext cx="11028405" cy="307777"/>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altLang="en-US" sz="1400"/>
              <a:t>Mace P.M. and Doonan, I.J. 1988. A generalized bioeconomic simulation model for fish population dynamics. N.Z. Fish. Assess. Res. Doc. 88/4.</a:t>
            </a:r>
            <a:endParaRPr lang="en-AU" altLang="en-US" sz="1400" dirty="0"/>
          </a:p>
        </p:txBody>
      </p:sp>
      <p:sp>
        <p:nvSpPr>
          <p:cNvPr id="24" name="Text Box 46"/>
          <p:cNvSpPr txBox="1">
            <a:spLocks noChangeArrowheads="1"/>
          </p:cNvSpPr>
          <p:nvPr/>
        </p:nvSpPr>
        <p:spPr bwMode="auto">
          <a:xfrm>
            <a:off x="3348935" y="5461490"/>
            <a:ext cx="669641" cy="19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altLang="en-US" sz="1800" i="1" dirty="0">
                <a:solidFill>
                  <a:srgbClr val="000000"/>
                </a:solidFill>
                <a:latin typeface="Arial" panose="020B0604020202020204" pitchFamily="34" charset="0"/>
              </a:rPr>
              <a:t>0.2 E</a:t>
            </a:r>
            <a:r>
              <a:rPr lang="en-CA" altLang="en-US" sz="1800" i="1" baseline="-25000" dirty="0">
                <a:solidFill>
                  <a:srgbClr val="000000"/>
                </a:solidFill>
                <a:latin typeface="Arial" panose="020B0604020202020204" pitchFamily="34" charset="0"/>
              </a:rPr>
              <a:t>0</a:t>
            </a:r>
            <a:endParaRPr lang="en-US" altLang="en-US" sz="2800" dirty="0">
              <a:latin typeface="Arial" panose="020B0604020202020204" pitchFamily="34" charset="0"/>
            </a:endParaRPr>
          </a:p>
        </p:txBody>
      </p:sp>
      <p:sp>
        <p:nvSpPr>
          <p:cNvPr id="26" name="Line 48"/>
          <p:cNvSpPr>
            <a:spLocks noChangeShapeType="1"/>
          </p:cNvSpPr>
          <p:nvPr/>
        </p:nvSpPr>
        <p:spPr bwMode="auto">
          <a:xfrm flipH="1">
            <a:off x="3492373" y="5052434"/>
            <a:ext cx="2647" cy="420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2439776" y="2820476"/>
            <a:ext cx="5408824" cy="158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flipV="1">
            <a:off x="2412724" y="3523980"/>
            <a:ext cx="1093504" cy="11613"/>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9164782" y="2781953"/>
            <a:ext cx="2410691" cy="1754326"/>
          </a:xfrm>
          <a:prstGeom prst="rect">
            <a:avLst/>
          </a:prstGeom>
          <a:noFill/>
          <a:ln>
            <a:solidFill>
              <a:schemeClr val="tx2"/>
            </a:solidFill>
          </a:ln>
        </p:spPr>
        <p:txBody>
          <a:bodyPr wrap="square" rtlCol="0">
            <a:spAutoFit/>
          </a:bodyPr>
          <a:lstStyle/>
          <a:p>
            <a:r>
              <a:rPr lang="en-US" dirty="0">
                <a:solidFill>
                  <a:schemeClr val="tx2"/>
                </a:solidFill>
              </a:rPr>
              <a:t>In all these models and in fisheries stock assessment in general, we assume spawning biomass is a proxy for number of eggs</a:t>
            </a:r>
          </a:p>
        </p:txBody>
      </p:sp>
      <p:sp>
        <p:nvSpPr>
          <p:cNvPr id="28" name="Text Box 47">
            <a:extLst>
              <a:ext uri="{FF2B5EF4-FFF2-40B4-BE49-F238E27FC236}">
                <a16:creationId xmlns:a16="http://schemas.microsoft.com/office/drawing/2014/main" id="{00CCA459-43CC-494A-8583-18B183C23132}"/>
              </a:ext>
            </a:extLst>
          </p:cNvPr>
          <p:cNvSpPr txBox="1">
            <a:spLocks noChangeArrowheads="1"/>
          </p:cNvSpPr>
          <p:nvPr/>
        </p:nvSpPr>
        <p:spPr bwMode="auto">
          <a:xfrm>
            <a:off x="2476151" y="3245307"/>
            <a:ext cx="1331302" cy="3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CA" altLang="en-US" sz="1800" i="1" dirty="0">
                <a:solidFill>
                  <a:srgbClr val="7030A0"/>
                </a:solidFill>
                <a:latin typeface="Arial" panose="020B0604020202020204" pitchFamily="34" charset="0"/>
              </a:rPr>
              <a:t>R at 0.2 E</a:t>
            </a:r>
            <a:r>
              <a:rPr lang="en-CA" altLang="en-US" sz="1800" i="1" baseline="-25000" dirty="0">
                <a:solidFill>
                  <a:srgbClr val="7030A0"/>
                </a:solidFill>
                <a:latin typeface="Arial" panose="020B0604020202020204" pitchFamily="34" charset="0"/>
              </a:rPr>
              <a:t>0</a:t>
            </a:r>
            <a:endParaRPr lang="en-US" altLang="en-US" sz="2800" dirty="0">
              <a:solidFill>
                <a:srgbClr val="7030A0"/>
              </a:solidFill>
              <a:latin typeface="Arial" panose="020B0604020202020204" pitchFamily="34" charset="0"/>
            </a:endParaRPr>
          </a:p>
          <a:p>
            <a:pPr eaLnBrk="1" hangingPunct="1"/>
            <a:r>
              <a:rPr lang="en-CA" altLang="en-US" sz="1800" i="1" dirty="0">
                <a:solidFill>
                  <a:srgbClr val="7030A0"/>
                </a:solidFill>
                <a:latin typeface="Arial" panose="020B0604020202020204" pitchFamily="34" charset="0"/>
              </a:rPr>
              <a:t> </a:t>
            </a:r>
            <a:endParaRPr lang="en-US" altLang="en-US" sz="2800" dirty="0">
              <a:solidFill>
                <a:srgbClr val="7030A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2DB8C1-D686-4D46-8221-7513F59497A4}"/>
                  </a:ext>
                </a:extLst>
              </p:cNvPr>
              <p:cNvSpPr txBox="1"/>
              <p:nvPr/>
            </p:nvSpPr>
            <p:spPr>
              <a:xfrm>
                <a:off x="7900481" y="1842890"/>
                <a:ext cx="2410691" cy="63478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𝒉</m:t>
                      </m:r>
                      <m:r>
                        <a:rPr lang="en-US" b="1" i="0" dirty="0" smtClean="0">
                          <a:solidFill>
                            <a:srgbClr val="7030A0"/>
                          </a:solidFill>
                          <a:latin typeface="Cambria Math" panose="02040503050406030204" pitchFamily="18" charset="0"/>
                        </a:rPr>
                        <m:t>= </m:t>
                      </m:r>
                      <m:f>
                        <m:fPr>
                          <m:ctrlPr>
                            <a:rPr lang="en-US" b="1" i="1" dirty="0" smtClean="0">
                              <a:solidFill>
                                <a:srgbClr val="7030A0"/>
                              </a:solidFill>
                              <a:latin typeface="Cambria Math" panose="02040503050406030204" pitchFamily="18" charset="0"/>
                            </a:rPr>
                          </m:ctrlPr>
                        </m:fPr>
                        <m:num>
                          <m:r>
                            <m:rPr>
                              <m:nor/>
                            </m:rPr>
                            <a:rPr lang="en-CA" altLang="en-US" b="1" i="1" dirty="0">
                              <a:solidFill>
                                <a:srgbClr val="7030A0"/>
                              </a:solidFill>
                              <a:latin typeface="Arial" panose="020B0604020202020204" pitchFamily="34" charset="0"/>
                            </a:rPr>
                            <m:t>R</m:t>
                          </m:r>
                          <m:r>
                            <m:rPr>
                              <m:nor/>
                            </m:rPr>
                            <a:rPr lang="en-CA" altLang="en-US" b="1" i="1" dirty="0">
                              <a:solidFill>
                                <a:srgbClr val="7030A0"/>
                              </a:solidFill>
                              <a:latin typeface="Arial" panose="020B0604020202020204" pitchFamily="34" charset="0"/>
                            </a:rPr>
                            <m:t> </m:t>
                          </m:r>
                          <m:r>
                            <m:rPr>
                              <m:nor/>
                            </m:rPr>
                            <a:rPr lang="en-CA" altLang="en-US" b="1" i="1" dirty="0">
                              <a:solidFill>
                                <a:srgbClr val="7030A0"/>
                              </a:solidFill>
                              <a:latin typeface="Arial" panose="020B0604020202020204" pitchFamily="34" charset="0"/>
                            </a:rPr>
                            <m:t>at</m:t>
                          </m:r>
                          <m:r>
                            <m:rPr>
                              <m:nor/>
                            </m:rPr>
                            <a:rPr lang="en-CA" altLang="en-US" b="1" i="1" dirty="0">
                              <a:solidFill>
                                <a:srgbClr val="7030A0"/>
                              </a:solidFill>
                              <a:latin typeface="Arial" panose="020B0604020202020204" pitchFamily="34" charset="0"/>
                            </a:rPr>
                            <m:t> 0.2 </m:t>
                          </m:r>
                          <m:r>
                            <m:rPr>
                              <m:nor/>
                            </m:rPr>
                            <a:rPr lang="en-CA" altLang="en-US" b="1" i="1" dirty="0">
                              <a:solidFill>
                                <a:srgbClr val="7030A0"/>
                              </a:solidFill>
                              <a:latin typeface="Arial" panose="020B0604020202020204" pitchFamily="34" charset="0"/>
                            </a:rPr>
                            <m:t>E</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num>
                        <m:den>
                          <m:r>
                            <m:rPr>
                              <m:nor/>
                            </m:rPr>
                            <a:rPr lang="en-CA" altLang="en-US" b="1" i="1" dirty="0">
                              <a:solidFill>
                                <a:srgbClr val="7030A0"/>
                              </a:solidFill>
                              <a:latin typeface="Arial" panose="020B0604020202020204" pitchFamily="34" charset="0"/>
                            </a:rPr>
                            <m:t>R</m:t>
                          </m:r>
                          <m:r>
                            <m:rPr>
                              <m:nor/>
                            </m:rPr>
                            <a:rPr lang="en-CA" altLang="en-US" b="1" i="1" baseline="-25000" dirty="0">
                              <a:solidFill>
                                <a:srgbClr val="7030A0"/>
                              </a:solidFill>
                              <a:latin typeface="Arial" panose="020B0604020202020204" pitchFamily="34" charset="0"/>
                            </a:rPr>
                            <m:t>0</m:t>
                          </m:r>
                          <m:r>
                            <m:rPr>
                              <m:nor/>
                            </m:rPr>
                            <a:rPr lang="en-US" altLang="en-US" sz="2800" b="1" dirty="0">
                              <a:solidFill>
                                <a:srgbClr val="7030A0"/>
                              </a:solidFill>
                              <a:latin typeface="Arial" panose="020B0604020202020204" pitchFamily="34" charset="0"/>
                            </a:rPr>
                            <m:t> </m:t>
                          </m:r>
                        </m:den>
                      </m:f>
                    </m:oMath>
                  </m:oMathPara>
                </a14:m>
                <a:endParaRPr lang="en-US" b="1" dirty="0">
                  <a:solidFill>
                    <a:schemeClr val="tx2"/>
                  </a:solidFill>
                </a:endParaRPr>
              </a:p>
            </p:txBody>
          </p:sp>
        </mc:Choice>
        <mc:Fallback xmlns="">
          <p:sp>
            <p:nvSpPr>
              <p:cNvPr id="29" name="TextBox 28">
                <a:extLst>
                  <a:ext uri="{FF2B5EF4-FFF2-40B4-BE49-F238E27FC236}">
                    <a16:creationId xmlns:a16="http://schemas.microsoft.com/office/drawing/2014/main" id="{CB2DB8C1-D686-4D46-8221-7513F59497A4}"/>
                  </a:ext>
                </a:extLst>
              </p:cNvPr>
              <p:cNvSpPr txBox="1">
                <a:spLocks noRot="1" noChangeAspect="1" noMove="1" noResize="1" noEditPoints="1" noAdjustHandles="1" noChangeArrowheads="1" noChangeShapeType="1" noTextEdit="1"/>
              </p:cNvSpPr>
              <p:nvPr/>
            </p:nvSpPr>
            <p:spPr>
              <a:xfrm>
                <a:off x="7900481" y="1842890"/>
                <a:ext cx="2410691" cy="634789"/>
              </a:xfrm>
              <a:prstGeom prst="rect">
                <a:avLst/>
              </a:prstGeom>
              <a:blipFill>
                <a:blip r:embed="rId4"/>
                <a:stretch>
                  <a:fillRect/>
                </a:stretch>
              </a:blipFill>
              <a:ln>
                <a:no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EDFA2F9-C25F-4A63-B46B-7B5C200A39D1}" type="slidenum">
              <a:rPr lang="en-CA" smtClean="0"/>
              <a:t>53</a:t>
            </a:fld>
            <a:endParaRPr lang="en-CA"/>
          </a:p>
        </p:txBody>
      </p:sp>
    </p:spTree>
    <p:extLst>
      <p:ext uri="{BB962C8B-B14F-4D97-AF65-F5344CB8AC3E}">
        <p14:creationId xmlns:p14="http://schemas.microsoft.com/office/powerpoint/2010/main" val="102261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83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P spid="31" grpId="0" animBg="1"/>
      <p:bldP spid="25" grpId="0"/>
      <p:bldP spid="42" grpId="0" animBg="1"/>
      <p:bldP spid="43" grpId="0" animBg="1"/>
      <p:bldP spid="28"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6960" y="1754188"/>
                <a:ext cx="10515600" cy="4351338"/>
              </a:xfrm>
            </p:spPr>
            <p:txBody>
              <a:bodyPr>
                <a:normAutofit/>
              </a:bodyPr>
              <a:lstStyle/>
              <a:p>
                <a14:m>
                  <m:oMath xmlns:m="http://schemas.openxmlformats.org/officeDocument/2006/math">
                    <m:r>
                      <a:rPr lang="en-US" sz="2800" b="0" i="1" smtClean="0">
                        <a:latin typeface="Cambria Math" panose="02040503050406030204" pitchFamily="18" charset="0"/>
                      </a:rPr>
                      <m:t>h</m:t>
                    </m:r>
                  </m:oMath>
                </a14:m>
                <a:r>
                  <a:rPr lang="en-US" dirty="0"/>
                  <a:t> is a measure of the resilience of recruitment to decreases in SSB from </a:t>
                </a:r>
                <a14:m>
                  <m:oMath xmlns:m="http://schemas.openxmlformats.org/officeDocument/2006/math">
                    <m:r>
                      <m:rPr>
                        <m:sty m:val="p"/>
                      </m:rPr>
                      <a:rPr lang="en-US" i="0" dirty="0">
                        <a:latin typeface="Cambria Math" panose="02040503050406030204" pitchFamily="18" charset="0"/>
                      </a:rPr>
                      <m:t>SSB</m:t>
                    </m:r>
                    <m:r>
                      <a:rPr lang="en-US" i="1" baseline="-25000" dirty="0">
                        <a:latin typeface="Cambria Math" panose="02040503050406030204" pitchFamily="18" charset="0"/>
                      </a:rPr>
                      <m:t>0 </m:t>
                    </m:r>
                  </m:oMath>
                </a14:m>
                <a:endParaRPr lang="en-US" i="1" baseline="-25000" dirty="0">
                  <a:latin typeface="Cambria Math" panose="02040503050406030204" pitchFamily="18" charset="0"/>
                </a:endParaRPr>
              </a:p>
              <a:p>
                <a:r>
                  <a:rPr lang="en-US" dirty="0"/>
                  <a:t>Ranges from 0.2 to 1</a:t>
                </a:r>
              </a:p>
              <a:p>
                <a:pPr lvl="1"/>
                <a14:m>
                  <m:oMath xmlns:m="http://schemas.openxmlformats.org/officeDocument/2006/math">
                    <m:r>
                      <a:rPr lang="en-US" b="0" i="1" smtClean="0">
                        <a:latin typeface="Cambria Math" panose="02040503050406030204" pitchFamily="18" charset="0"/>
                      </a:rPr>
                      <m:t>h</m:t>
                    </m:r>
                  </m:oMath>
                </a14:m>
                <a:r>
                  <a:rPr lang="en-US" dirty="0"/>
                  <a:t>     1 (constant recruitment)</a:t>
                </a:r>
              </a:p>
              <a:p>
                <a:pPr lvl="1"/>
                <a14:m>
                  <m:oMath xmlns:m="http://schemas.openxmlformats.org/officeDocument/2006/math">
                    <m:r>
                      <a:rPr lang="en-US" b="0" i="1" smtClean="0">
                        <a:latin typeface="Cambria Math" panose="02040503050406030204" pitchFamily="18" charset="0"/>
                      </a:rPr>
                      <m:t>h</m:t>
                    </m:r>
                  </m:oMath>
                </a14:m>
                <a:r>
                  <a:rPr lang="en-US" dirty="0"/>
                  <a:t> = 0.2 (linear increase in recruits)</a:t>
                </a:r>
              </a:p>
              <a:p>
                <a:r>
                  <a:rPr lang="en-US" dirty="0"/>
                  <a:t>Higher </a:t>
                </a:r>
                <a14:m>
                  <m:oMath xmlns:m="http://schemas.openxmlformats.org/officeDocument/2006/math">
                    <m:r>
                      <a:rPr lang="en-US" i="1">
                        <a:latin typeface="Cambria Math" panose="02040503050406030204" pitchFamily="18" charset="0"/>
                      </a:rPr>
                      <m:t>h</m:t>
                    </m:r>
                  </m:oMath>
                </a14:m>
                <a:r>
                  <a:rPr lang="en-US" i="1" dirty="0"/>
                  <a:t> </a:t>
                </a:r>
                <a:r>
                  <a:rPr lang="en-US" dirty="0"/>
                  <a:t>means more </a:t>
                </a:r>
                <a:br>
                  <a:rPr lang="en-US" dirty="0"/>
                </a:br>
                <a:r>
                  <a:rPr lang="en-US" dirty="0"/>
                  <a:t>recruits at 20% </a:t>
                </a:r>
                <a14:m>
                  <m:oMath xmlns:m="http://schemas.openxmlformats.org/officeDocument/2006/math">
                    <m:r>
                      <m:rPr>
                        <m:sty m:val="p"/>
                      </m:rPr>
                      <a:rPr lang="en-US" dirty="0">
                        <a:latin typeface="Cambria Math" panose="02040503050406030204" pitchFamily="18" charset="0"/>
                      </a:rPr>
                      <m:t>SSB</m:t>
                    </m:r>
                    <m:r>
                      <a:rPr lang="en-US" i="1" baseline="-25000" dirty="0">
                        <a:latin typeface="Cambria Math" panose="02040503050406030204" pitchFamily="18" charset="0"/>
                      </a:rPr>
                      <m:t>0</m:t>
                    </m:r>
                  </m:oMath>
                </a14:m>
                <a:r>
                  <a:rPr lang="en-US" dirty="0"/>
                  <a:t>, means a</a:t>
                </a:r>
                <a:br>
                  <a:rPr lang="en-US" dirty="0"/>
                </a:br>
                <a:r>
                  <a:rPr lang="en-US" dirty="0"/>
                  <a:t>more productive population</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6960" y="1754188"/>
                <a:ext cx="10515600" cy="4351338"/>
              </a:xfrm>
              <a:blipFill>
                <a:blip r:embed="rId2"/>
                <a:stretch>
                  <a:fillRect l="-1043" t="-238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Steepness (</a:t>
            </a:r>
            <a:r>
              <a:rPr lang="en-CA" i="1" dirty="0"/>
              <a:t>h</a:t>
            </a:r>
            <a:r>
              <a:rPr lang="en-CA" dirty="0"/>
              <a:t>) is a measure of productivity</a:t>
            </a:r>
            <a:endParaRPr lang="en-CA" dirty="0">
              <a:solidFill>
                <a:srgbClr val="FF0000"/>
              </a:solidFill>
            </a:endParaRPr>
          </a:p>
        </p:txBody>
      </p:sp>
      <p:pic>
        <p:nvPicPr>
          <p:cNvPr id="8" name="Picture 7">
            <a:extLst>
              <a:ext uri="{FF2B5EF4-FFF2-40B4-BE49-F238E27FC236}">
                <a16:creationId xmlns:a16="http://schemas.microsoft.com/office/drawing/2014/main" id="{AE3C51A4-7F8B-4C1F-AC41-BB48EDBCA1D4}"/>
              </a:ext>
            </a:extLst>
          </p:cNvPr>
          <p:cNvPicPr>
            <a:picLocks noChangeAspect="1"/>
          </p:cNvPicPr>
          <p:nvPr/>
        </p:nvPicPr>
        <p:blipFill>
          <a:blip r:embed="rId3"/>
          <a:stretch>
            <a:fillRect/>
          </a:stretch>
        </p:blipFill>
        <p:spPr>
          <a:xfrm>
            <a:off x="5876925" y="2809875"/>
            <a:ext cx="6315075" cy="404812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C8C9B6-78CB-4D9B-8F2E-53187BD2C5E1}"/>
                  </a:ext>
                </a:extLst>
              </p:cNvPr>
              <p:cNvSpPr txBox="1"/>
              <p:nvPr/>
            </p:nvSpPr>
            <p:spPr>
              <a:xfrm>
                <a:off x="7892143" y="2224127"/>
                <a:ext cx="4299857" cy="369332"/>
              </a:xfrm>
              <a:prstGeom prst="rect">
                <a:avLst/>
              </a:prstGeom>
              <a:noFill/>
            </p:spPr>
            <p:txBody>
              <a:bodyPr wrap="square" rtlCol="0">
                <a:spAutoFit/>
              </a:bodyPr>
              <a:lstStyle/>
              <a:p>
                <a14:m>
                  <m:oMath xmlns:m="http://schemas.openxmlformats.org/officeDocument/2006/math">
                    <m:r>
                      <a:rPr lang="en-US" i="1" dirty="0" smtClean="0">
                        <a:solidFill>
                          <a:srgbClr val="0000FF"/>
                        </a:solidFill>
                        <a:latin typeface="Cambria Math" panose="02040503050406030204" pitchFamily="18" charset="0"/>
                      </a:rPr>
                      <m:t>h</m:t>
                    </m:r>
                  </m:oMath>
                </a14:m>
                <a:r>
                  <a:rPr lang="en-US" dirty="0">
                    <a:solidFill>
                      <a:srgbClr val="0000FF"/>
                    </a:solidFill>
                  </a:rPr>
                  <a:t> = relative recruitment at relative SSB = 0.2</a:t>
                </a:r>
              </a:p>
            </p:txBody>
          </p:sp>
        </mc:Choice>
        <mc:Fallback xmlns="">
          <p:sp>
            <p:nvSpPr>
              <p:cNvPr id="4" name="TextBox 3">
                <a:extLst>
                  <a:ext uri="{FF2B5EF4-FFF2-40B4-BE49-F238E27FC236}">
                    <a16:creationId xmlns:a16="http://schemas.microsoft.com/office/drawing/2014/main" id="{8BC8C9B6-78CB-4D9B-8F2E-53187BD2C5E1}"/>
                  </a:ext>
                </a:extLst>
              </p:cNvPr>
              <p:cNvSpPr txBox="1">
                <a:spLocks noRot="1" noChangeAspect="1" noMove="1" noResize="1" noEditPoints="1" noAdjustHandles="1" noChangeArrowheads="1" noChangeShapeType="1" noTextEdit="1"/>
              </p:cNvSpPr>
              <p:nvPr/>
            </p:nvSpPr>
            <p:spPr>
              <a:xfrm>
                <a:off x="7892143" y="2224127"/>
                <a:ext cx="4299857" cy="369332"/>
              </a:xfrm>
              <a:prstGeom prst="rect">
                <a:avLst/>
              </a:prstGeom>
              <a:blipFill>
                <a:blip r:embed="rId4"/>
                <a:stretch>
                  <a:fillRect t="-10000" r="-426" b="-2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740D9-7B18-4510-A118-FB65C824A0FD}"/>
              </a:ext>
            </a:extLst>
          </p:cNvPr>
          <p:cNvCxnSpPr>
            <a:cxnSpLocks/>
            <a:stCxn id="4" idx="1"/>
          </p:cNvCxnSpPr>
          <p:nvPr/>
        </p:nvCxnSpPr>
        <p:spPr>
          <a:xfrm flipH="1">
            <a:off x="7336971" y="2408793"/>
            <a:ext cx="555172" cy="40108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28800" y="3290455"/>
            <a:ext cx="277091" cy="6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54</a:t>
            </a:fld>
            <a:endParaRPr lang="en-CA"/>
          </a:p>
        </p:txBody>
      </p:sp>
    </p:spTree>
    <p:extLst>
      <p:ext uri="{BB962C8B-B14F-4D97-AF65-F5344CB8AC3E}">
        <p14:creationId xmlns:p14="http://schemas.microsoft.com/office/powerpoint/2010/main" val="4001791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3977" y="-81459"/>
                <a:ext cx="10979727"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3977" y="-81459"/>
                <a:ext cx="10979727" cy="1325563"/>
              </a:xfrm>
              <a:blipFill>
                <a:blip r:embed="rId2"/>
                <a:stretch>
                  <a:fillRect l="-1721"/>
                </a:stretch>
              </a:blipFill>
            </p:spPr>
            <p:txBody>
              <a:bodyPr/>
              <a:lstStyle/>
              <a:p>
                <a:r>
                  <a:rPr lang="en-US">
                    <a:noFill/>
                  </a:rPr>
                  <a:t> </a:t>
                </a:r>
              </a:p>
            </p:txBody>
          </p:sp>
        </mc:Fallback>
      </mc:AlternateContent>
      <p:sp>
        <p:nvSpPr>
          <p:cNvPr id="10" name="Rectangle 9"/>
          <p:cNvSpPr/>
          <p:nvPr/>
        </p:nvSpPr>
        <p:spPr>
          <a:xfrm>
            <a:off x="2103134" y="815659"/>
            <a:ext cx="1960793" cy="461665"/>
          </a:xfrm>
          <a:prstGeom prst="rect">
            <a:avLst/>
          </a:prstGeom>
        </p:spPr>
        <p:txBody>
          <a:bodyPr wrap="none">
            <a:spAutoFit/>
          </a:bodyPr>
          <a:lstStyle/>
          <a:p>
            <a:r>
              <a:rPr lang="en-US" altLang="en-US" sz="2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Beverton</a:t>
            </a:r>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-Holt</a:t>
            </a:r>
            <a:endParaRPr lang="en-US" sz="2400" dirty="0">
              <a:solidFill>
                <a:srgbClr val="FF0000"/>
              </a:solidFill>
            </a:endParaRPr>
          </a:p>
        </p:txBody>
      </p:sp>
      <p:sp>
        <p:nvSpPr>
          <p:cNvPr id="11" name="Rectangle 10"/>
          <p:cNvSpPr/>
          <p:nvPr/>
        </p:nvSpPr>
        <p:spPr>
          <a:xfrm>
            <a:off x="8156998" y="696651"/>
            <a:ext cx="1106393" cy="584775"/>
          </a:xfrm>
          <a:prstGeom prst="rect">
            <a:avLst/>
          </a:prstGeom>
        </p:spPr>
        <p:txBody>
          <a:bodyPr wrap="none">
            <a:spAutoFit/>
          </a:bodyPr>
          <a:lstStyle/>
          <a:p>
            <a:r>
              <a:rPr lang="en-US" altLang="en-US" sz="2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Ricker</a:t>
            </a:r>
            <a:r>
              <a:rPr lang="en-US" altLang="en-US" sz="32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36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3" name="Text Box 33"/>
          <p:cNvSpPr txBox="1">
            <a:spLocks noChangeArrowheads="1"/>
          </p:cNvSpPr>
          <p:nvPr/>
        </p:nvSpPr>
        <p:spPr bwMode="auto">
          <a:xfrm>
            <a:off x="63526" y="6105942"/>
            <a:ext cx="12019005" cy="646331"/>
          </a:xfrm>
          <a:prstGeom prst="rect">
            <a:avLst/>
          </a:prstGeom>
          <a:solidFill>
            <a:schemeClr val="accent1">
              <a:alpha val="25000"/>
            </a:schemeClr>
          </a:solidFill>
          <a:ln>
            <a:solidFill>
              <a:schemeClr val="accent1">
                <a:lumMod val="50000"/>
              </a:schemeClr>
            </a:solidFill>
          </a:ln>
        </p:spPr>
        <p:txBody>
          <a:bodyPr wrap="square" rtlCol="0">
            <a:spAutoFit/>
          </a:bodyPr>
          <a:lstStyle>
            <a:defPPr>
              <a:defRPr lang="en-US"/>
            </a:defPPr>
            <a:lvl1pPr marL="357188" indent="-357188">
              <a:defRPr>
                <a:solidFill>
                  <a:schemeClr val="tx2"/>
                </a:solidFill>
              </a:defRPr>
            </a:lvl1pPr>
          </a:lstStyle>
          <a:p>
            <a:r>
              <a:rPr lang="en-US" sz="1200" dirty="0"/>
              <a:t>Forrest, R. E., McAllister, M. K., Dorn, M. W., Martell, S. J. D., &amp; Stanley, R. D. (2010). Hierarchical Bayesian estimation of recruitment parameters and reference points for Pacific rockfishes (Sebastes spp.) under alternative assumptions about the stock–recruit function. Can. J. Fish. </a:t>
            </a:r>
            <a:r>
              <a:rPr lang="en-US" sz="1200" dirty="0" err="1"/>
              <a:t>Aquat</a:t>
            </a:r>
            <a:r>
              <a:rPr lang="en-US" sz="1200" dirty="0"/>
              <a:t>. Sci., </a:t>
            </a:r>
            <a:r>
              <a:rPr lang="en-US" sz="1200" i="1" dirty="0"/>
              <a:t>67</a:t>
            </a:r>
            <a:r>
              <a:rPr lang="en-US" sz="1200" dirty="0"/>
              <a:t>(10), 1611–1634. </a:t>
            </a:r>
            <a:r>
              <a:rPr lang="en-US" sz="1200" dirty="0">
                <a:hlinkClick r:id="rId3"/>
              </a:rPr>
              <a:t>https://doi.org/10.1139/F10-077</a:t>
            </a:r>
            <a:endParaRPr lang="en-US" sz="1200" dirty="0"/>
          </a:p>
          <a:p>
            <a:r>
              <a:rPr lang="en-US" sz="1200" dirty="0"/>
              <a:t>Miller, T. J., &amp; Brooks, E. N. (2021). Steepness is a slippery slope. Fish and Fisheries, 22(3), 634–645. </a:t>
            </a:r>
            <a:r>
              <a:rPr lang="en-US" sz="1200" dirty="0">
                <a:hlinkClick r:id="rId4"/>
              </a:rPr>
              <a:t>https://doi.org/10.1111/faf.12534</a:t>
            </a:r>
            <a:endParaRPr lang="en-US" sz="1200" dirty="0"/>
          </a:p>
        </p:txBody>
      </p:sp>
      <mc:AlternateContent xmlns:mc="http://schemas.openxmlformats.org/markup-compatibility/2006" xmlns:a14="http://schemas.microsoft.com/office/drawing/2010/main">
        <mc:Choice Requires="a14">
          <p:sp>
            <p:nvSpPr>
              <p:cNvPr id="3" name="TextBox 2"/>
              <p:cNvSpPr txBox="1"/>
              <p:nvPr/>
            </p:nvSpPr>
            <p:spPr>
              <a:xfrm>
                <a:off x="2260793" y="4333482"/>
                <a:ext cx="1640706"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60793" y="4333482"/>
                <a:ext cx="1640706" cy="607089"/>
              </a:xfrm>
              <a:prstGeom prst="rect">
                <a:avLst/>
              </a:prstGeom>
              <a:blipFill>
                <a:blip r:embed="rId6"/>
                <a:stretch>
                  <a:fillRect b="-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282851" y="3588545"/>
                <a:ext cx="1214243"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h</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282851" y="3588545"/>
                <a:ext cx="1214243" cy="5259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260793" y="5076149"/>
                <a:ext cx="1893147" cy="6071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260793" y="5076149"/>
                <a:ext cx="1893147" cy="6071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102880" y="3679168"/>
                <a:ext cx="1356846" cy="287323"/>
              </a:xfrm>
              <a:prstGeom prst="rect">
                <a:avLst/>
              </a:prstGeom>
              <a:noFill/>
            </p:spPr>
            <p:txBody>
              <a:bodyPr wrap="none" lIns="0" tIns="0" rIns="0" bIns="0" rtlCol="0">
                <a:spAutoFit/>
              </a:bodyPr>
              <a:lstStyle/>
              <a:p>
                <a14:m>
                  <m:oMath xmlns:m="http://schemas.openxmlformats.org/officeDocument/2006/math">
                    <m:r>
                      <m:rPr>
                        <m:nor/>
                      </m:rPr>
                      <a:rPr lang="en-US" b="0" i="0" dirty="0" smtClean="0">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r>
                          <m:rPr>
                            <m:nor/>
                          </m:rPr>
                          <a:rPr lang="en-US" dirty="0"/>
                          <m:t> </m:t>
                        </m:r>
                      </m:e>
                      <m:sup>
                        <m:r>
                          <a:rPr lang="en-US" b="0" i="1" smtClean="0">
                            <a:latin typeface="Cambria Math" panose="02040503050406030204" pitchFamily="18" charset="0"/>
                            <a:ea typeface="Cambria Math" panose="02040503050406030204" pitchFamily="18" charset="0"/>
                          </a:rPr>
                          <m:t>5/4</m:t>
                        </m:r>
                      </m:sup>
                    </m:sSup>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102880" y="3679168"/>
                <a:ext cx="1356846" cy="287323"/>
              </a:xfrm>
              <a:prstGeom prst="rect">
                <a:avLst/>
              </a:prstGeom>
              <a:blipFill>
                <a:blip r:embed="rId9"/>
                <a:stretch>
                  <a:fillRect l="-5830" t="-8511" r="-3587" b="-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459456" y="420136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b="0" i="0" dirty="0" smtClean="0"/>
                                <m:t>)</m:t>
                              </m:r>
                            </m:e>
                            <m:sup>
                              <m:r>
                                <a:rPr lang="en-US" i="1">
                                  <a:latin typeface="Cambria Math" panose="02040503050406030204" pitchFamily="18" charset="0"/>
                                  <a:ea typeface="Cambria Math" panose="02040503050406030204" pitchFamily="18" charset="0"/>
                                </a:rPr>
                                <m:t>5/4</m:t>
                              </m:r>
                            </m:sup>
                          </m:sSup>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459456" y="4201367"/>
                <a:ext cx="2447356" cy="64812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624679" y="5035177"/>
                <a:ext cx="2447356" cy="648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ln</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r>
                                <a:rPr lang="en-US" i="1">
                                  <a:latin typeface="Cambria Math" panose="02040503050406030204" pitchFamily="18" charset="0"/>
                                  <a:ea typeface="Cambria Math" panose="02040503050406030204" pitchFamily="18" charset="0"/>
                                </a:rPr>
                                <m:t>h</m:t>
                              </m:r>
                              <m:r>
                                <m:rPr>
                                  <m:nor/>
                                </m:rPr>
                                <a:rPr lang="en-US" dirty="0"/>
                                <m:t>)</m:t>
                              </m:r>
                            </m:e>
                            <m:sup>
                              <m:r>
                                <a:rPr lang="en-US" i="1">
                                  <a:latin typeface="Cambria Math" panose="02040503050406030204" pitchFamily="18" charset="0"/>
                                  <a:ea typeface="Cambria Math" panose="02040503050406030204" pitchFamily="18" charset="0"/>
                                </a:rPr>
                                <m:t>5/4</m:t>
                              </m:r>
                            </m:sup>
                          </m:sSup>
                          <m:r>
                            <a:rPr lang="en-US" i="1">
                              <a:latin typeface="Cambria Math" panose="02040503050406030204" pitchFamily="18" charset="0"/>
                              <a:ea typeface="Cambria Math" panose="02040503050406030204" pitchFamily="18" charset="0"/>
                            </a:rPr>
                            <m:t>)</m:t>
                          </m:r>
                          <m:r>
                            <m:rPr>
                              <m:nor/>
                            </m:rPr>
                            <a:rPr lang="en-US" dirty="0"/>
                            <m:t> </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624679" y="5035177"/>
                <a:ext cx="2447356" cy="648126"/>
              </a:xfrm>
              <a:prstGeom prst="rect">
                <a:avLst/>
              </a:prstGeom>
              <a:blipFill>
                <a:blip r:embed="rId11"/>
                <a:stretch>
                  <a:fillRect b="-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7885" y="1970408"/>
                <a:ext cx="1470339"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97885" y="1970408"/>
                <a:ext cx="1470339" cy="61254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07499" y="2018349"/>
                <a:ext cx="1449499" cy="619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707499" y="2018349"/>
                <a:ext cx="1449499" cy="61972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579582" y="1970408"/>
                <a:ext cx="3190361" cy="607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h𝐵</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h</m:t>
                              </m:r>
                            </m:e>
                          </m:d>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𝐵</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579582" y="1970408"/>
                <a:ext cx="3190361" cy="60708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683134" y="1904836"/>
                <a:ext cx="2544864" cy="727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sSup>
                        <m:sSupPr>
                          <m:ctrlPr>
                            <a:rPr lang="en-US" b="0" i="1" smtClean="0">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h</m:t>
                          </m:r>
                          <m:r>
                            <a:rPr lang="en-US" i="1">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sSub>
                                    <m:sSubPr>
                                      <m:ctrlPr>
                                        <a:rPr lang="el-GR"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den>
                              </m:f>
                            </m:e>
                          </m:d>
                        </m:sup>
                      </m:sSup>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683134" y="1904836"/>
                <a:ext cx="2544864" cy="72776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252104" y="2801236"/>
                <a:ext cx="123379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nor/>
                            </m:rPr>
                            <a:rPr lang="en-US">
                              <a:latin typeface="Cambria Math" panose="02040503050406030204" pitchFamily="18" charset="0"/>
                              <a:ea typeface="Cambria Math" panose="02040503050406030204" pitchFamily="18" charset="0"/>
                            </a:rPr>
                            <m:t>CR</m:t>
                          </m:r>
                        </m:num>
                        <m:den>
                          <m:r>
                            <a:rPr lang="en-US" b="0" i="1" smtClean="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CR</m:t>
                          </m:r>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252104" y="2801236"/>
                <a:ext cx="1233799" cy="5250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29938" y="2855526"/>
                <a:ext cx="889411" cy="541495"/>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m:rPr>
                                <m:nor/>
                              </m:rPr>
                              <a:rPr lang="en-US">
                                <a:latin typeface="Cambria Math" panose="02040503050406030204" pitchFamily="18" charset="0"/>
                                <a:ea typeface="Cambria Math" panose="02040503050406030204" pitchFamily="18" charset="0"/>
                              </a:rPr>
                              <m:t>CR</m:t>
                            </m:r>
                            <m:r>
                              <m:rPr>
                                <m:nor/>
                              </m:rPr>
                              <a:rPr lang="en-US" dirty="0"/>
                              <m:t> </m:t>
                            </m:r>
                          </m:e>
                          <m:sup>
                            <m:f>
                              <m:fP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5</m:t>
                                </m:r>
                              </m:den>
                            </m:f>
                          </m:sup>
                        </m:sSup>
                        <m:r>
                          <m:rPr>
                            <m:nor/>
                          </m:rPr>
                          <a:rPr lang="en-US" dirty="0"/>
                          <m:t> </m:t>
                        </m:r>
                      </m:num>
                      <m:den>
                        <m:r>
                          <a:rPr lang="en-US" b="0" i="1" smtClean="0">
                            <a:latin typeface="Cambria Math" panose="02040503050406030204" pitchFamily="18" charset="0"/>
                            <a:ea typeface="Cambria Math" panose="02040503050406030204" pitchFamily="18" charset="0"/>
                          </a:rPr>
                          <m:t>5</m:t>
                        </m:r>
                      </m:den>
                    </m:f>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129938" y="2855526"/>
                <a:ext cx="889411" cy="54149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252104" y="1454263"/>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252104" y="1454263"/>
                <a:ext cx="1204240" cy="302327"/>
              </a:xfrm>
              <a:prstGeom prst="rect">
                <a:avLst/>
              </a:prstGeom>
              <a:blipFill>
                <a:blip r:embed="rId18"/>
                <a:stretch>
                  <a:fillRect l="-303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108074" y="1378147"/>
                <a:ext cx="1204240" cy="302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ea typeface="Cambria Math" panose="02040503050406030204" pitchFamily="18" charset="0"/>
                        </a:rPr>
                        <m:t>CR</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0</m:t>
                              </m:r>
                            </m:sub>
                          </m:sSub>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108074" y="1378147"/>
                <a:ext cx="1204240" cy="302327"/>
              </a:xfrm>
              <a:prstGeom prst="rect">
                <a:avLst/>
              </a:prstGeom>
              <a:blipFill>
                <a:blip r:embed="rId19"/>
                <a:stretch>
                  <a:fillRect l="-3030" b="-16000"/>
                </a:stretch>
              </a:blipFill>
            </p:spPr>
            <p:txBody>
              <a:bodyPr/>
              <a:lstStyle/>
              <a:p>
                <a:r>
                  <a:rPr lang="en-US">
                    <a:noFill/>
                  </a:rPr>
                  <a:t> </a:t>
                </a:r>
              </a:p>
            </p:txBody>
          </p:sp>
        </mc:Fallback>
      </mc:AlternateContent>
      <p:cxnSp>
        <p:nvCxnSpPr>
          <p:cNvPr id="29" name="Straight Connector 28"/>
          <p:cNvCxnSpPr/>
          <p:nvPr/>
        </p:nvCxnSpPr>
        <p:spPr>
          <a:xfrm>
            <a:off x="6073029" y="1146178"/>
            <a:ext cx="0" cy="4501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689" y="3627594"/>
            <a:ext cx="2157255" cy="584775"/>
          </a:xfrm>
          <a:prstGeom prst="rect">
            <a:avLst/>
          </a:prstGeom>
          <a:noFill/>
          <a:ln>
            <a:solidFill>
              <a:schemeClr val="tx2">
                <a:lumMod val="50000"/>
              </a:schemeClr>
            </a:solidFill>
          </a:ln>
        </p:spPr>
        <p:txBody>
          <a:bodyPr wrap="square" rtlCol="0">
            <a:spAutoFit/>
          </a:bodyPr>
          <a:lstStyle/>
          <a:p>
            <a:r>
              <a:rPr lang="en-US" sz="1600" dirty="0">
                <a:solidFill>
                  <a:schemeClr val="tx2">
                    <a:lumMod val="75000"/>
                  </a:schemeClr>
                </a:solidFill>
              </a:rPr>
              <a:t>Setting </a:t>
            </a:r>
            <a:r>
              <a:rPr lang="en-US" sz="1600" i="1" dirty="0">
                <a:solidFill>
                  <a:schemeClr val="tx2">
                    <a:lumMod val="75000"/>
                  </a:schemeClr>
                </a:solidFill>
              </a:rPr>
              <a:t>h </a:t>
            </a:r>
            <a:r>
              <a:rPr lang="en-US" sz="1600" dirty="0">
                <a:solidFill>
                  <a:schemeClr val="tx2">
                    <a:lumMod val="75000"/>
                  </a:schemeClr>
                </a:solidFill>
              </a:rPr>
              <a:t>to 1 implies infinite compensation!</a:t>
            </a:r>
          </a:p>
        </p:txBody>
      </p:sp>
      <p:sp>
        <p:nvSpPr>
          <p:cNvPr id="31" name="TextBox 30"/>
          <p:cNvSpPr txBox="1"/>
          <p:nvPr/>
        </p:nvSpPr>
        <p:spPr>
          <a:xfrm>
            <a:off x="9560048" y="3482836"/>
            <a:ext cx="2388728" cy="584775"/>
          </a:xfrm>
          <a:prstGeom prst="rect">
            <a:avLst/>
          </a:prstGeom>
          <a:noFill/>
          <a:ln>
            <a:solidFill>
              <a:schemeClr val="tx2">
                <a:lumMod val="50000"/>
              </a:schemeClr>
            </a:solidFill>
          </a:ln>
        </p:spPr>
        <p:txBody>
          <a:bodyPr wrap="square" rtlCol="0">
            <a:spAutoFit/>
          </a:bodyPr>
          <a:lstStyle/>
          <a:p>
            <a:r>
              <a:rPr lang="en-US" sz="1600" i="1" dirty="0">
                <a:solidFill>
                  <a:schemeClr val="tx2">
                    <a:lumMod val="75000"/>
                  </a:schemeClr>
                </a:solidFill>
              </a:rPr>
              <a:t>h </a:t>
            </a:r>
            <a:r>
              <a:rPr lang="en-US" sz="1600" dirty="0">
                <a:solidFill>
                  <a:schemeClr val="tx2">
                    <a:lumMod val="75000"/>
                  </a:schemeClr>
                </a:solidFill>
              </a:rPr>
              <a:t>can take values &gt; 1 in Ricker formulation</a:t>
            </a:r>
          </a:p>
        </p:txBody>
      </p:sp>
      <p:sp>
        <p:nvSpPr>
          <p:cNvPr id="4" name="Slide Number Placeholder 3"/>
          <p:cNvSpPr>
            <a:spLocks noGrp="1"/>
          </p:cNvSpPr>
          <p:nvPr>
            <p:ph type="sldNum" sz="quarter" idx="12"/>
          </p:nvPr>
        </p:nvSpPr>
        <p:spPr/>
        <p:txBody>
          <a:bodyPr/>
          <a:lstStyle/>
          <a:p>
            <a:fld id="{EEDFA2F9-C25F-4A63-B46B-7B5C200A39D1}" type="slidenum">
              <a:rPr lang="en-CA" smtClean="0"/>
              <a:t>55</a:t>
            </a:fld>
            <a:endParaRPr lang="en-CA"/>
          </a:p>
        </p:txBody>
      </p:sp>
    </p:spTree>
    <p:extLst>
      <p:ext uri="{BB962C8B-B14F-4D97-AF65-F5344CB8AC3E}">
        <p14:creationId xmlns:p14="http://schemas.microsoft.com/office/powerpoint/2010/main" val="1382073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003" y="984106"/>
            <a:ext cx="11294919" cy="2815647"/>
          </a:xfrm>
        </p:spPr>
        <p:txBody>
          <a:bodyPr>
            <a:normAutofit fontScale="92500" lnSpcReduction="20000"/>
          </a:bodyPr>
          <a:lstStyle/>
          <a:p>
            <a:r>
              <a:rPr lang="en-US" dirty="0"/>
              <a:t>This means stock assessment models can be parameterized with just two of these parameters (CR or steepness and </a:t>
            </a:r>
            <a:r>
              <a:rPr lang="en-US" i="1" dirty="0"/>
              <a:t>R</a:t>
            </a:r>
            <a:r>
              <a:rPr lang="en-US" baseline="-25000" dirty="0"/>
              <a:t>0</a:t>
            </a:r>
            <a:r>
              <a:rPr lang="en-US" dirty="0"/>
              <a:t>; or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 and the others can be derived</a:t>
            </a:r>
          </a:p>
          <a:p>
            <a:r>
              <a:rPr lang="en-US" dirty="0"/>
              <a:t>These parameters are fundamental determinants of reference points</a:t>
            </a:r>
          </a:p>
          <a:p>
            <a:r>
              <a:rPr lang="en-US" dirty="0"/>
              <a:t>Most common to use steepness and </a:t>
            </a:r>
            <a:r>
              <a:rPr lang="en-US" i="1" dirty="0"/>
              <a:t>R</a:t>
            </a:r>
            <a:r>
              <a:rPr lang="en-US" baseline="-25000" dirty="0"/>
              <a:t>0</a:t>
            </a:r>
            <a:r>
              <a:rPr lang="en-US" dirty="0"/>
              <a:t> then derive </a:t>
            </a:r>
            <a:r>
              <a:rPr lang="en-US" i="1" dirty="0"/>
              <a:t>B</a:t>
            </a:r>
            <a:r>
              <a:rPr lang="en-US" baseline="-25000" dirty="0"/>
              <a:t>0</a:t>
            </a:r>
            <a:r>
              <a:rPr lang="en-US" dirty="0"/>
              <a:t>,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dirty="0"/>
              <a:t> </a:t>
            </a:r>
          </a:p>
          <a:p>
            <a:r>
              <a:rPr lang="en-US" dirty="0"/>
              <a:t>Easier to set up priors for </a:t>
            </a:r>
            <a:r>
              <a:rPr lang="en-US" dirty="0" err="1"/>
              <a:t>unitless</a:t>
            </a:r>
            <a:r>
              <a:rPr lang="en-US" dirty="0"/>
              <a:t> steepness (</a:t>
            </a:r>
            <a:r>
              <a:rPr lang="el-GR" i="1" dirty="0">
                <a:latin typeface="Cambria Math" panose="02040503050406030204" pitchFamily="18" charset="0"/>
                <a:ea typeface="Cambria Math" panose="02040503050406030204" pitchFamily="18" charset="0"/>
              </a:rPr>
              <a:t>α</a:t>
            </a:r>
            <a:r>
              <a:rPr lang="en-US" dirty="0"/>
              <a:t> and </a:t>
            </a:r>
            <a:r>
              <a:rPr lang="el-GR" i="1" dirty="0">
                <a:latin typeface="Cambria Math" panose="02040503050406030204" pitchFamily="18" charset="0"/>
                <a:ea typeface="Cambria Math" panose="02040503050406030204" pitchFamily="18" charset="0"/>
              </a:rPr>
              <a:t>β</a:t>
            </a:r>
            <a:r>
              <a:rPr lang="en-US" i="1" dirty="0">
                <a:latin typeface="Cambria Math" panose="02040503050406030204" pitchFamily="18" charset="0"/>
                <a:ea typeface="Cambria Math" panose="02040503050406030204" pitchFamily="18" charset="0"/>
              </a:rPr>
              <a:t> </a:t>
            </a:r>
            <a:r>
              <a:rPr lang="en-US" dirty="0"/>
              <a:t>are unit dependent) </a:t>
            </a:r>
          </a:p>
          <a:p>
            <a:r>
              <a:rPr lang="en-US" dirty="0"/>
              <a:t>But beware, data are seldom informative enough to estimate steepness</a:t>
            </a:r>
          </a:p>
        </p:txBody>
      </p:sp>
      <mc:AlternateContent xmlns:mc="http://schemas.openxmlformats.org/markup-compatibility/2006" xmlns:a14="http://schemas.microsoft.com/office/drawing/2010/main">
        <mc:Choice Requires="a14">
          <p:sp>
            <p:nvSpPr>
              <p:cNvPr id="5" name="Title 1"/>
              <p:cNvSpPr>
                <a:spLocks noGrp="1"/>
              </p:cNvSpPr>
              <p:nvPr>
                <p:ph type="title"/>
              </p:nvPr>
            </p:nvSpPr>
            <p:spPr>
              <a:xfrm>
                <a:off x="394854" y="-92075"/>
                <a:ext cx="11049000" cy="1325563"/>
              </a:xfrm>
            </p:spPr>
            <p:txBody>
              <a:bodyPr>
                <a:normAutofit/>
              </a:bodyPr>
              <a:lstStyle/>
              <a:p>
                <a:r>
                  <a:rPr lang="en-US" sz="3600" dirty="0"/>
                  <a:t>CR, Steepness (</a:t>
                </a:r>
                <a14:m>
                  <m:oMath xmlns:m="http://schemas.openxmlformats.org/officeDocument/2006/math">
                    <m:r>
                      <a:rPr lang="en-US" sz="3600" i="1" dirty="0" smtClean="0">
                        <a:latin typeface="Cambria Math" panose="02040503050406030204" pitchFamily="18" charset="0"/>
                      </a:rPr>
                      <m:t>h</m:t>
                    </m:r>
                  </m:oMath>
                </a14:m>
                <a:r>
                  <a:rPr lang="en-US" sz="3600" dirty="0"/>
                  <a:t>), </a:t>
                </a:r>
                <a14:m>
                  <m:oMath xmlns:m="http://schemas.openxmlformats.org/officeDocument/2006/math">
                    <m:r>
                      <a:rPr lang="en-US" sz="3600" i="1" dirty="0" smtClean="0">
                        <a:latin typeface="Cambria Math" panose="02040503050406030204" pitchFamily="18" charset="0"/>
                      </a:rPr>
                      <m:t>𝑅</m:t>
                    </m:r>
                    <m:r>
                      <a:rPr lang="en-US" sz="3600" i="1" baseline="-25000" dirty="0" smtClean="0">
                        <a:latin typeface="Cambria Math" panose="02040503050406030204" pitchFamily="18" charset="0"/>
                      </a:rPr>
                      <m:t>0</m:t>
                    </m:r>
                  </m:oMath>
                </a14:m>
                <a:r>
                  <a:rPr lang="en-US" sz="3600" dirty="0"/>
                  <a:t>, </a:t>
                </a:r>
                <a:r>
                  <a:rPr lang="el-GR" sz="3600" i="1" dirty="0">
                    <a:latin typeface="Cambria Math" panose="02040503050406030204" pitchFamily="18" charset="0"/>
                    <a:ea typeface="Cambria Math" panose="02040503050406030204" pitchFamily="18" charset="0"/>
                  </a:rPr>
                  <a:t>α</a:t>
                </a:r>
                <a:r>
                  <a:rPr lang="en-US" sz="3600" dirty="0"/>
                  <a:t> and </a:t>
                </a:r>
                <a:r>
                  <a:rPr lang="el-GR" sz="3600" i="1" dirty="0">
                    <a:latin typeface="Cambria Math" panose="02040503050406030204" pitchFamily="18" charset="0"/>
                    <a:ea typeface="Cambria Math" panose="02040503050406030204" pitchFamily="18" charset="0"/>
                  </a:rPr>
                  <a:t>β</a:t>
                </a:r>
                <a:r>
                  <a:rPr lang="en-US" sz="3600" dirty="0"/>
                  <a:t> are all analytically related</a:t>
                </a:r>
              </a:p>
            </p:txBody>
          </p:sp>
        </mc:Choice>
        <mc:Fallback xmlns="">
          <p:sp>
            <p:nvSpPr>
              <p:cNvPr id="5" name="Title 1"/>
              <p:cNvSpPr>
                <a:spLocks noGrp="1" noRot="1" noChangeAspect="1" noMove="1" noResize="1" noEditPoints="1" noAdjustHandles="1" noChangeArrowheads="1" noChangeShapeType="1" noTextEdit="1"/>
              </p:cNvSpPr>
              <p:nvPr>
                <p:ph type="title"/>
              </p:nvPr>
            </p:nvSpPr>
            <p:spPr>
              <a:xfrm>
                <a:off x="394854" y="-92075"/>
                <a:ext cx="11049000" cy="1325563"/>
              </a:xfrm>
              <a:blipFill>
                <a:blip r:embed="rId2"/>
                <a:stretch>
                  <a:fillRect l="-1711"/>
                </a:stretch>
              </a:blipFill>
            </p:spPr>
            <p:txBody>
              <a:bodyPr/>
              <a:lstStyle/>
              <a:p>
                <a:r>
                  <a:rPr lang="en-US">
                    <a:noFill/>
                  </a:rPr>
                  <a:t> </a:t>
                </a:r>
              </a:p>
            </p:txBody>
          </p:sp>
        </mc:Fallback>
      </mc:AlternateContent>
      <p:sp>
        <p:nvSpPr>
          <p:cNvPr id="6" name="Rectangle 5"/>
          <p:cNvSpPr/>
          <p:nvPr/>
        </p:nvSpPr>
        <p:spPr>
          <a:xfrm>
            <a:off x="76200" y="5768508"/>
            <a:ext cx="12046527" cy="1015663"/>
          </a:xfrm>
          <a:prstGeom prst="rect">
            <a:avLst/>
          </a:prstGeom>
          <a:solidFill>
            <a:schemeClr val="accent1">
              <a:alpha val="25000"/>
            </a:schemeClr>
          </a:solidFill>
          <a:ln>
            <a:solidFill>
              <a:schemeClr val="accent1">
                <a:lumMod val="50000"/>
              </a:schemeClr>
            </a:solidFill>
          </a:ln>
        </p:spPr>
        <p:txBody>
          <a:bodyPr wrap="square" rtlCol="0">
            <a:spAutoFit/>
          </a:bodyPr>
          <a:lstStyle/>
          <a:p>
            <a:pPr marL="357188" indent="-357188"/>
            <a:r>
              <a:rPr lang="en-US" sz="1200" dirty="0">
                <a:solidFill>
                  <a:schemeClr val="tx2"/>
                </a:solidFill>
              </a:rPr>
              <a:t>Forrest, R. E., Martell, S. J. D., Melnychuk, M. C., &amp; Walters, C. J. (2008). An age-structured model with leading management parameters, incorporating age-specific selectivity and maturity. Can. J. Fish. </a:t>
            </a:r>
            <a:r>
              <a:rPr lang="en-US" sz="1200" dirty="0" err="1">
                <a:solidFill>
                  <a:schemeClr val="tx2"/>
                </a:solidFill>
              </a:rPr>
              <a:t>Aquat</a:t>
            </a:r>
            <a:r>
              <a:rPr lang="en-US" sz="1200" dirty="0">
                <a:solidFill>
                  <a:schemeClr val="tx2"/>
                </a:solidFill>
              </a:rPr>
              <a:t>. Sci. 65(2), 286–296. </a:t>
            </a:r>
            <a:r>
              <a:rPr lang="en-US" sz="1200" dirty="0">
                <a:solidFill>
                  <a:schemeClr val="tx2"/>
                </a:solidFill>
                <a:hlinkClick r:id="rId3"/>
              </a:rPr>
              <a:t>https://doi.org/10.1139/f07-156</a:t>
            </a:r>
            <a:endParaRPr lang="en-US" sz="1200" dirty="0">
              <a:solidFill>
                <a:schemeClr val="tx2"/>
              </a:solidFill>
            </a:endParaRPr>
          </a:p>
          <a:p>
            <a:pPr marL="357188" indent="-357188"/>
            <a:r>
              <a:rPr lang="en-US" sz="1200" dirty="0">
                <a:solidFill>
                  <a:schemeClr val="tx2"/>
                </a:solidFill>
              </a:rPr>
              <a:t>Martell, S. J. D., Pine, W. E., &amp; Walters, C. J. (2008). Parameterizing age-structured models from a fisheries management perspective. Can. J. Fish. </a:t>
            </a:r>
            <a:r>
              <a:rPr lang="en-US" sz="1200" dirty="0" err="1">
                <a:solidFill>
                  <a:schemeClr val="tx2"/>
                </a:solidFill>
              </a:rPr>
              <a:t>Aquat</a:t>
            </a:r>
            <a:r>
              <a:rPr lang="en-US" sz="1200" dirty="0">
                <a:solidFill>
                  <a:schemeClr val="tx2"/>
                </a:solidFill>
              </a:rPr>
              <a:t>. Sci.  65(8), 1586–1600. </a:t>
            </a:r>
            <a:r>
              <a:rPr lang="en-US" sz="1200" dirty="0">
                <a:solidFill>
                  <a:schemeClr val="tx2"/>
                </a:solidFill>
                <a:hlinkClick r:id="rId4"/>
              </a:rPr>
              <a:t>https://doi.org/10.1139/F08-055</a:t>
            </a:r>
            <a:endParaRPr lang="en-US" sz="1200" dirty="0">
              <a:solidFill>
                <a:schemeClr val="tx2"/>
              </a:solidFill>
            </a:endParaRPr>
          </a:p>
          <a:p>
            <a:pPr marL="357188" indent="-357188"/>
            <a:r>
              <a:rPr lang="en-US" sz="1200" dirty="0" err="1">
                <a:solidFill>
                  <a:schemeClr val="tx2"/>
                </a:solidFill>
              </a:rPr>
              <a:t>Schnute</a:t>
            </a:r>
            <a:r>
              <a:rPr lang="en-US" sz="1200" dirty="0">
                <a:solidFill>
                  <a:schemeClr val="tx2"/>
                </a:solidFill>
              </a:rPr>
              <a:t>, J. T., &amp; Kronlund, A. R. (1996). A management oriented approach to stock recruitment analysis. Can. J. Fish. </a:t>
            </a:r>
            <a:r>
              <a:rPr lang="en-US" sz="1200" dirty="0" err="1">
                <a:solidFill>
                  <a:schemeClr val="tx2"/>
                </a:solidFill>
              </a:rPr>
              <a:t>Aquat</a:t>
            </a:r>
            <a:r>
              <a:rPr lang="en-US" sz="1200" dirty="0">
                <a:solidFill>
                  <a:schemeClr val="tx2"/>
                </a:solidFill>
              </a:rPr>
              <a:t>. Sci. 53(6), 1281–1293. </a:t>
            </a:r>
            <a:r>
              <a:rPr lang="en-US" sz="1200" dirty="0">
                <a:solidFill>
                  <a:schemeClr val="tx2"/>
                </a:solidFill>
                <a:hlinkClick r:id="rId5"/>
              </a:rPr>
              <a:t>https://doi.org/10.1139/f96-069</a:t>
            </a:r>
            <a:endParaRPr lang="en-US" sz="1200" dirty="0">
              <a:solidFill>
                <a:schemeClr val="tx2"/>
              </a:solidFill>
            </a:endParaRPr>
          </a:p>
        </p:txBody>
      </p:sp>
      <p:sp>
        <p:nvSpPr>
          <p:cNvPr id="7" name="TextBox 6"/>
          <p:cNvSpPr txBox="1"/>
          <p:nvPr/>
        </p:nvSpPr>
        <p:spPr>
          <a:xfrm>
            <a:off x="1385454" y="4440381"/>
            <a:ext cx="9067800" cy="1015663"/>
          </a:xfrm>
          <a:prstGeom prst="rect">
            <a:avLst/>
          </a:prstGeom>
          <a:noFill/>
          <a:ln>
            <a:solidFill>
              <a:schemeClr val="tx2">
                <a:lumMod val="50000"/>
              </a:schemeClr>
            </a:solidFill>
          </a:ln>
        </p:spPr>
        <p:txBody>
          <a:bodyPr wrap="square" rtlCol="0">
            <a:spAutoFit/>
          </a:bodyPr>
          <a:lstStyle/>
          <a:p>
            <a:r>
              <a:rPr lang="en-US" sz="2000" dirty="0">
                <a:solidFill>
                  <a:schemeClr val="tx2">
                    <a:lumMod val="50000"/>
                  </a:schemeClr>
                </a:solidFill>
              </a:rPr>
              <a:t>Some authors have suggested estimating </a:t>
            </a:r>
            <a:r>
              <a:rPr lang="en-US" sz="2000" i="1" dirty="0">
                <a:solidFill>
                  <a:schemeClr val="tx2">
                    <a:lumMod val="50000"/>
                  </a:schemeClr>
                </a:solidFill>
              </a:rPr>
              <a:t>F</a:t>
            </a:r>
            <a:r>
              <a:rPr lang="en-US" sz="2000" baseline="-25000" dirty="0">
                <a:solidFill>
                  <a:schemeClr val="tx2">
                    <a:lumMod val="50000"/>
                  </a:schemeClr>
                </a:solidFill>
              </a:rPr>
              <a:t>MSY</a:t>
            </a:r>
            <a:r>
              <a:rPr lang="en-US" sz="2000" dirty="0">
                <a:solidFill>
                  <a:schemeClr val="tx2">
                    <a:lumMod val="50000"/>
                  </a:schemeClr>
                </a:solidFill>
              </a:rPr>
              <a:t> and MSY then deriving recruitment parameters from these. Priors for management parameters may be more intuitive (refs below)</a:t>
            </a:r>
          </a:p>
        </p:txBody>
      </p:sp>
      <p:sp>
        <p:nvSpPr>
          <p:cNvPr id="2" name="Slide Number Placeholder 1"/>
          <p:cNvSpPr>
            <a:spLocks noGrp="1"/>
          </p:cNvSpPr>
          <p:nvPr>
            <p:ph type="sldNum" sz="quarter" idx="12"/>
          </p:nvPr>
        </p:nvSpPr>
        <p:spPr/>
        <p:txBody>
          <a:bodyPr/>
          <a:lstStyle/>
          <a:p>
            <a:fld id="{EEDFA2F9-C25F-4A63-B46B-7B5C200A39D1}" type="slidenum">
              <a:rPr lang="en-CA" smtClean="0"/>
              <a:t>56</a:t>
            </a:fld>
            <a:endParaRPr lang="en-CA"/>
          </a:p>
        </p:txBody>
      </p:sp>
    </p:spTree>
    <p:extLst>
      <p:ext uri="{BB962C8B-B14F-4D97-AF65-F5344CB8AC3E}">
        <p14:creationId xmlns:p14="http://schemas.microsoft.com/office/powerpoint/2010/main" val="265377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Autofit/>
          </a:bodyPr>
          <a:lstStyle/>
          <a:p>
            <a:pPr algn="ctr"/>
            <a:r>
              <a:rPr lang="en-US" sz="5400" dirty="0">
                <a:solidFill>
                  <a:schemeClr val="bg1"/>
                </a:solidFill>
                <a:latin typeface="+mn-lt"/>
              </a:rPr>
              <a:t>6. Reference Points in Age-structured Models</a:t>
            </a:r>
          </a:p>
        </p:txBody>
      </p:sp>
      <p:sp>
        <p:nvSpPr>
          <p:cNvPr id="3" name="Slide Number Placeholder 2"/>
          <p:cNvSpPr>
            <a:spLocks noGrp="1"/>
          </p:cNvSpPr>
          <p:nvPr>
            <p:ph type="sldNum" sz="quarter" idx="12"/>
          </p:nvPr>
        </p:nvSpPr>
        <p:spPr/>
        <p:txBody>
          <a:bodyPr/>
          <a:lstStyle/>
          <a:p>
            <a:fld id="{EEDFA2F9-C25F-4A63-B46B-7B5C200A39D1}" type="slidenum">
              <a:rPr lang="en-CA" smtClean="0"/>
              <a:t>57</a:t>
            </a:fld>
            <a:endParaRPr lang="en-CA"/>
          </a:p>
        </p:txBody>
      </p:sp>
    </p:spTree>
    <p:extLst>
      <p:ext uri="{BB962C8B-B14F-4D97-AF65-F5344CB8AC3E}">
        <p14:creationId xmlns:p14="http://schemas.microsoft.com/office/powerpoint/2010/main" val="2388104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Limit Reference Points</a:t>
            </a:r>
            <a:endParaRPr lang="en-CA"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413164"/>
            <a:ext cx="7894739" cy="534745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589087" y="2508269"/>
                <a:ext cx="3602913" cy="513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800" dirty="0" smtClean="0">
                          <a:solidFill>
                            <a:schemeClr val="accent5"/>
                          </a:solidFill>
                        </a:rPr>
                        <m:t>% </m:t>
                      </m:r>
                      <m:r>
                        <m:rPr>
                          <m:nor/>
                        </m:rPr>
                        <a:rPr lang="en-US" sz="2800" dirty="0" smtClean="0">
                          <a:solidFill>
                            <a:schemeClr val="accent5"/>
                          </a:solidFill>
                        </a:rPr>
                        <m:t>of</m:t>
                      </m:r>
                      <m:r>
                        <a:rPr lang="en-US" sz="2800" b="0" i="1" dirty="0" smtClean="0">
                          <a:solidFill>
                            <a:schemeClr val="accent5"/>
                          </a:solidFill>
                          <a:latin typeface="Cambria Math" panose="02040503050406030204" pitchFamily="18" charset="0"/>
                        </a:rPr>
                        <m:t> </m:t>
                      </m:r>
                      <m:r>
                        <a:rPr lang="en-US" sz="2800" i="1" dirty="0" smtClean="0">
                          <a:solidFill>
                            <a:schemeClr val="accent5"/>
                          </a:solidFill>
                          <a:latin typeface="Cambria Math" panose="02040503050406030204" pitchFamily="18" charset="0"/>
                        </a:rPr>
                        <m:t>𝐵</m:t>
                      </m:r>
                      <m:r>
                        <m:rPr>
                          <m:sty m:val="p"/>
                        </m:rPr>
                        <a:rPr lang="en-US" sz="2800" i="0" baseline="-25000" dirty="0">
                          <a:solidFill>
                            <a:schemeClr val="accent5"/>
                          </a:solidFill>
                          <a:latin typeface="Cambria Math" panose="02040503050406030204" pitchFamily="18" charset="0"/>
                        </a:rPr>
                        <m:t>MSY</m:t>
                      </m:r>
                    </m:oMath>
                  </m:oMathPara>
                </a14:m>
                <a:endParaRPr lang="en-CA" sz="2800" baseline="-25000" dirty="0">
                  <a:solidFill>
                    <a:schemeClr val="accent5"/>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589087" y="2508269"/>
                <a:ext cx="3602913" cy="513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014671" y="5080679"/>
                <a:ext cx="2895597" cy="1384995"/>
              </a:xfrm>
              <a:prstGeom prst="rect">
                <a:avLst/>
              </a:prstGeom>
              <a:noFill/>
            </p:spPr>
            <p:txBody>
              <a:bodyPr wrap="square" rtlCol="0">
                <a:spAutoFit/>
              </a:bodyPr>
              <a:lstStyle/>
              <a:p>
                <a:pPr algn="ctr"/>
                <a:r>
                  <a:rPr lang="en-US" sz="2800" dirty="0">
                    <a:solidFill>
                      <a:schemeClr val="accent5"/>
                    </a:solidFill>
                  </a:rPr>
                  <a:t>% of Equilibrium </a:t>
                </a:r>
                <a14:m>
                  <m:oMath xmlns:m="http://schemas.openxmlformats.org/officeDocument/2006/math">
                    <m:r>
                      <a:rPr lang="en-US" sz="2800" i="1" dirty="0" smtClean="0">
                        <a:solidFill>
                          <a:schemeClr val="accent5"/>
                        </a:solidFill>
                        <a:latin typeface="Cambria Math" panose="02040503050406030204" pitchFamily="18" charset="0"/>
                      </a:rPr>
                      <m:t>𝐵</m:t>
                    </m:r>
                  </m:oMath>
                </a14:m>
                <a:r>
                  <a:rPr lang="en-US" sz="2800" dirty="0">
                    <a:solidFill>
                      <a:schemeClr val="accent5"/>
                    </a:solidFill>
                  </a:rPr>
                  <a:t> at </a:t>
                </a:r>
                <a14:m>
                  <m:oMath xmlns:m="http://schemas.openxmlformats.org/officeDocument/2006/math">
                    <m:r>
                      <a:rPr lang="en-US" sz="2800" i="1" dirty="0" smtClean="0">
                        <a:solidFill>
                          <a:schemeClr val="accent5"/>
                        </a:solidFill>
                        <a:latin typeface="Cambria Math" panose="02040503050406030204" pitchFamily="18" charset="0"/>
                      </a:rPr>
                      <m:t>𝐹</m:t>
                    </m:r>
                    <m:r>
                      <m:rPr>
                        <m:sty m:val="p"/>
                      </m:rPr>
                      <a:rPr lang="en-US" sz="2800" i="0" baseline="-25000" dirty="0">
                        <a:solidFill>
                          <a:schemeClr val="accent5"/>
                        </a:solidFill>
                        <a:latin typeface="Cambria Math" panose="02040503050406030204" pitchFamily="18" charset="0"/>
                      </a:rPr>
                      <m:t>X</m:t>
                    </m:r>
                    <m:r>
                      <a:rPr lang="en-US" sz="2800" i="0" baseline="-25000" dirty="0">
                        <a:solidFill>
                          <a:schemeClr val="accent5"/>
                        </a:solidFill>
                        <a:latin typeface="Cambria Math" panose="02040503050406030204" pitchFamily="18" charset="0"/>
                      </a:rPr>
                      <m:t>%</m:t>
                    </m:r>
                    <m:r>
                      <m:rPr>
                        <m:sty m:val="p"/>
                      </m:rPr>
                      <a:rPr lang="en-US" sz="2800" i="0" baseline="-25000" dirty="0">
                        <a:solidFill>
                          <a:schemeClr val="accent5"/>
                        </a:solidFill>
                        <a:latin typeface="Cambria Math" panose="02040503050406030204" pitchFamily="18" charset="0"/>
                      </a:rPr>
                      <m:t>SPR</m:t>
                    </m:r>
                    <m:r>
                      <a:rPr lang="en-US" sz="2800" i="0" baseline="-25000" dirty="0">
                        <a:solidFill>
                          <a:schemeClr val="accent5"/>
                        </a:solidFill>
                        <a:latin typeface="Cambria Math" panose="02040503050406030204" pitchFamily="18" charset="0"/>
                      </a:rPr>
                      <m:t> </m:t>
                    </m:r>
                  </m:oMath>
                </a14:m>
                <a:r>
                  <a:rPr lang="en-US" sz="2800" dirty="0">
                    <a:solidFill>
                      <a:schemeClr val="accent5"/>
                    </a:solidFill>
                  </a:rPr>
                  <a:t>as a </a:t>
                </a:r>
              </a:p>
              <a:p>
                <a:pPr algn="ctr"/>
                <a:r>
                  <a:rPr lang="en-US" sz="2800" u="sng" dirty="0">
                    <a:solidFill>
                      <a:schemeClr val="accent5"/>
                    </a:solidFill>
                  </a:rPr>
                  <a:t>proxy</a:t>
                </a:r>
                <a:r>
                  <a:rPr lang="en-US" sz="2800" dirty="0">
                    <a:solidFill>
                      <a:schemeClr val="accent5"/>
                    </a:solidFill>
                  </a:rPr>
                  <a:t> for </a:t>
                </a:r>
                <a14:m>
                  <m:oMath xmlns:m="http://schemas.openxmlformats.org/officeDocument/2006/math">
                    <m:r>
                      <a:rPr lang="en-US" sz="2800" i="1" dirty="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𝑀𝑆𝑌</m:t>
                    </m:r>
                  </m:oMath>
                </a14:m>
                <a:endParaRPr lang="en-CA" sz="2800" baseline="-25000" dirty="0">
                  <a:solidFill>
                    <a:schemeClr val="accent5"/>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014671" y="5080679"/>
                <a:ext cx="2895597" cy="1384995"/>
              </a:xfrm>
              <a:prstGeom prst="rect">
                <a:avLst/>
              </a:prstGeom>
              <a:blipFill>
                <a:blip r:embed="rId4"/>
                <a:stretch>
                  <a:fillRect l="-4000" t="-3947"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89088" y="3806061"/>
                <a:ext cx="3602912" cy="1097736"/>
              </a:xfrm>
              <a:prstGeom prst="rect">
                <a:avLst/>
              </a:prstGeom>
              <a:noFill/>
            </p:spPr>
            <p:txBody>
              <a:bodyPr wrap="square" rtlCol="0">
                <a:spAutoFit/>
              </a:bodyPr>
              <a:lstStyle/>
              <a:p>
                <a:pPr algn="ctr"/>
                <a:r>
                  <a:rPr lang="en-US" sz="2800" dirty="0">
                    <a:solidFill>
                      <a:schemeClr val="accent5"/>
                    </a:solidFill>
                  </a:rPr>
                  <a:t>% of </a:t>
                </a:r>
                <a14:m>
                  <m:oMath xmlns:m="http://schemas.openxmlformats.org/officeDocument/2006/math">
                    <m:r>
                      <a:rPr lang="en-US" sz="2800" i="1" dirty="0" smtClean="0">
                        <a:solidFill>
                          <a:schemeClr val="accent5"/>
                        </a:solidFill>
                        <a:latin typeface="Cambria Math" panose="02040503050406030204" pitchFamily="18" charset="0"/>
                      </a:rPr>
                      <m:t>𝐵</m:t>
                    </m:r>
                    <m:r>
                      <a:rPr lang="en-US" sz="2800" i="1" baseline="-25000" dirty="0">
                        <a:solidFill>
                          <a:schemeClr val="accent5"/>
                        </a:solidFill>
                        <a:latin typeface="Cambria Math" panose="02040503050406030204" pitchFamily="18" charset="0"/>
                      </a:rPr>
                      <m:t>0</m:t>
                    </m:r>
                  </m:oMath>
                </a14:m>
                <a:r>
                  <a:rPr lang="en-US" sz="2800" baseline="-25000" dirty="0">
                    <a:solidFill>
                      <a:schemeClr val="accent5"/>
                    </a:solidFill>
                  </a:rPr>
                  <a:t> </a:t>
                </a:r>
                <a:endParaRPr lang="en-CA" sz="2800" i="1" baseline="-25000" dirty="0">
                  <a:solidFill>
                    <a:schemeClr val="accent5"/>
                  </a:solidFill>
                </a:endParaRPr>
              </a:p>
              <a:p>
                <a:pPr algn="ctr"/>
                <a:endParaRPr lang="en-CA" sz="2800" u="sng" baseline="-25000" dirty="0">
                  <a:solidFill>
                    <a:schemeClr val="accent5"/>
                  </a:solidFill>
                </a:endParaRPr>
              </a:p>
              <a:p>
                <a:endParaRPr lang="en-CA" sz="2800" baseline="-25000" dirty="0">
                  <a:solidFill>
                    <a:schemeClr val="accent5"/>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89088" y="3806061"/>
                <a:ext cx="3602912" cy="1097736"/>
              </a:xfrm>
              <a:prstGeom prst="rect">
                <a:avLst/>
              </a:prstGeom>
              <a:blipFill>
                <a:blip r:embed="rId5"/>
                <a:stretch>
                  <a:fillRect t="-5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956D24-10EF-496E-ABD8-A7640B5095D3}"/>
              </a:ext>
            </a:extLst>
          </p:cNvPr>
          <p:cNvSpPr txBox="1"/>
          <p:nvPr/>
        </p:nvSpPr>
        <p:spPr>
          <a:xfrm>
            <a:off x="7155810" y="6642556"/>
            <a:ext cx="5036190" cy="215444"/>
          </a:xfrm>
          <a:prstGeom prst="rect">
            <a:avLst/>
          </a:prstGeom>
          <a:noFill/>
        </p:spPr>
        <p:txBody>
          <a:bodyPr wrap="square">
            <a:spAutoFit/>
          </a:bodyPr>
          <a:lstStyle/>
          <a:p>
            <a:r>
              <a:rPr lang="en-US" sz="800" b="0" i="0" u="none" strike="noStrike" baseline="0" dirty="0">
                <a:solidFill>
                  <a:srgbClr val="000000"/>
                </a:solidFill>
                <a:latin typeface="Calibri" panose="020F0502020204030204" pitchFamily="34" charset="0"/>
              </a:rPr>
              <a:t>1 Adapted from Pew Charitable Trusts (2016) Reference Points: Measuring Success in Fisheries Management. 8 pp. </a:t>
            </a:r>
            <a:endParaRPr lang="en-US" dirty="0"/>
          </a:p>
        </p:txBody>
      </p:sp>
      <p:sp>
        <p:nvSpPr>
          <p:cNvPr id="7" name="Slide Number Placeholder 6"/>
          <p:cNvSpPr>
            <a:spLocks noGrp="1"/>
          </p:cNvSpPr>
          <p:nvPr>
            <p:ph type="sldNum" sz="quarter" idx="12"/>
          </p:nvPr>
        </p:nvSpPr>
        <p:spPr/>
        <p:txBody>
          <a:bodyPr/>
          <a:lstStyle/>
          <a:p>
            <a:fld id="{EEDFA2F9-C25F-4A63-B46B-7B5C200A39D1}" type="slidenum">
              <a:rPr lang="en-CA" smtClean="0"/>
              <a:t>58</a:t>
            </a:fld>
            <a:endParaRPr lang="en-CA"/>
          </a:p>
        </p:txBody>
      </p:sp>
    </p:spTree>
    <p:extLst>
      <p:ext uri="{BB962C8B-B14F-4D97-AF65-F5344CB8AC3E}">
        <p14:creationId xmlns:p14="http://schemas.microsoft.com/office/powerpoint/2010/main" val="1964798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Equilibrium Reference Points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explore the calculations for age-structured models:</a:t>
                </a:r>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baseline="-25000" dirty="0"/>
              </a:p>
              <a:p>
                <a:pPr marL="914400" lvl="1" indent="-457200">
                  <a:buFont typeface="Arial" panose="020B0604020202020204" pitchFamily="34" charset="0"/>
                  <a:buAutoNum type="arabicPeriod"/>
                </a:pPr>
                <a14:m>
                  <m:oMath xmlns:m="http://schemas.openxmlformats.org/officeDocument/2006/math">
                    <m:r>
                      <a:rPr lang="en-US" i="1" dirty="0">
                        <a:latin typeface="Cambria Math" panose="02040503050406030204" pitchFamily="18" charset="0"/>
                      </a:rPr>
                      <m:t>𝐹</m:t>
                    </m:r>
                    <m:r>
                      <m:rPr>
                        <m:sty m:val="p"/>
                      </m:rPr>
                      <a:rPr lang="en-US" i="0" baseline="-25000" dirty="0">
                        <a:latin typeface="Cambria Math" panose="02040503050406030204" pitchFamily="18" charset="0"/>
                      </a:rPr>
                      <m:t>MSY</m:t>
                    </m:r>
                    <m:r>
                      <m:rPr>
                        <m:nor/>
                      </m:rPr>
                      <a:rPr lang="en-US" dirty="0"/>
                      <m:t> </m:t>
                    </m:r>
                  </m:oMath>
                </a14:m>
                <a:r>
                  <a:rPr lang="en-US" dirty="0"/>
                  <a:t>and </a:t>
                </a:r>
                <a14:m>
                  <m:oMath xmlns:m="http://schemas.openxmlformats.org/officeDocument/2006/math">
                    <m:r>
                      <a:rPr lang="en-US" i="1" dirty="0">
                        <a:latin typeface="Cambria Math" panose="02040503050406030204" pitchFamily="18" charset="0"/>
                      </a:rPr>
                      <m:t>𝐵</m:t>
                    </m:r>
                    <m:r>
                      <m:rPr>
                        <m:sty m:val="p"/>
                      </m:rPr>
                      <a:rPr lang="en-US" baseline="-25000" dirty="0">
                        <a:latin typeface="Cambria Math" panose="02040503050406030204" pitchFamily="18" charset="0"/>
                      </a:rPr>
                      <m:t>MSY</m:t>
                    </m:r>
                  </m:oMath>
                </a14:m>
                <a:r>
                  <a:rPr lang="en-US" baseline="-25000" dirty="0"/>
                  <a:t> </a:t>
                </a:r>
                <a:endParaRPr lang="en-US" dirty="0"/>
              </a:p>
              <a:p>
                <a:pPr marL="914400" lvl="1" indent="-457200">
                  <a:buAutoNum type="arabicPeriod"/>
                </a:pPr>
                <a14:m>
                  <m:oMath xmlns:m="http://schemas.openxmlformats.org/officeDocument/2006/math">
                    <m:r>
                      <a:rPr lang="en-US" i="1" dirty="0" smtClean="0">
                        <a:latin typeface="Cambria Math" panose="02040503050406030204" pitchFamily="18" charset="0"/>
                      </a:rPr>
                      <m:t>𝐹</m:t>
                    </m:r>
                    <m:r>
                      <m:rPr>
                        <m:sty m:val="p"/>
                      </m:rPr>
                      <a:rPr lang="en-US" i="0" baseline="-25000" dirty="0" smtClean="0">
                        <a:latin typeface="Cambria Math" panose="02040503050406030204" pitchFamily="18" charset="0"/>
                      </a:rPr>
                      <m:t>X</m:t>
                    </m:r>
                    <m:r>
                      <a:rPr lang="en-US" i="0" baseline="-25000" dirty="0" smtClean="0">
                        <a:latin typeface="Cambria Math" panose="02040503050406030204" pitchFamily="18" charset="0"/>
                      </a:rPr>
                      <m:t>%</m:t>
                    </m:r>
                    <m:r>
                      <m:rPr>
                        <m:sty m:val="p"/>
                      </m:rPr>
                      <a:rPr lang="en-US" i="0" baseline="-25000" dirty="0" smtClean="0">
                        <a:latin typeface="Cambria Math" panose="02040503050406030204" pitchFamily="18" charset="0"/>
                      </a:rPr>
                      <m:t>SPR</m:t>
                    </m:r>
                  </m:oMath>
                </a14:m>
                <a:r>
                  <a:rPr lang="en-US" baseline="-25000" dirty="0"/>
                  <a:t> </a:t>
                </a:r>
                <a:r>
                  <a:rPr lang="en-US" dirty="0"/>
                  <a:t>and the equilibrium </a:t>
                </a:r>
                <a14:m>
                  <m:oMath xmlns:m="http://schemas.openxmlformats.org/officeDocument/2006/math">
                    <m:r>
                      <a:rPr lang="en-US" i="1" dirty="0">
                        <a:latin typeface="Cambria Math" panose="02040503050406030204" pitchFamily="18" charset="0"/>
                      </a:rPr>
                      <m:t>𝐵</m:t>
                    </m:r>
                  </m:oMath>
                </a14:m>
                <a:r>
                  <a:rPr lang="en-US" baseline="-25000" dirty="0"/>
                  <a:t> </a:t>
                </a:r>
                <a:r>
                  <a:rPr lang="en-US" dirty="0"/>
                  <a:t>from fishing at </a:t>
                </a:r>
                <a14:m>
                  <m:oMath xmlns:m="http://schemas.openxmlformats.org/officeDocument/2006/math">
                    <m:r>
                      <a:rPr lang="en-US" i="1" dirty="0">
                        <a:latin typeface="Cambria Math" panose="02040503050406030204" pitchFamily="18" charset="0"/>
                      </a:rPr>
                      <m:t>𝐹</m:t>
                    </m:r>
                    <m:r>
                      <m:rPr>
                        <m:sty m:val="p"/>
                      </m:rPr>
                      <a:rPr lang="en-US" baseline="-25000" dirty="0">
                        <a:latin typeface="Cambria Math" panose="02040503050406030204" pitchFamily="18" charset="0"/>
                      </a:rPr>
                      <m:t>X</m:t>
                    </m:r>
                    <m:r>
                      <a:rPr lang="en-US" baseline="-25000" dirty="0">
                        <a:latin typeface="Cambria Math" panose="02040503050406030204" pitchFamily="18" charset="0"/>
                      </a:rPr>
                      <m:t>%</m:t>
                    </m:r>
                    <m:r>
                      <m:rPr>
                        <m:sty m:val="p"/>
                      </m:rPr>
                      <a:rPr lang="en-US" baseline="-25000" dirty="0">
                        <a:latin typeface="Cambria Math" panose="02040503050406030204" pitchFamily="18" charset="0"/>
                      </a:rPr>
                      <m:t>SPR</m:t>
                    </m:r>
                  </m:oMath>
                </a14:m>
                <a:r>
                  <a:rPr lang="en-US" baseline="-25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59</a:t>
            </a:fld>
            <a:endParaRPr lang="en-CA"/>
          </a:p>
        </p:txBody>
      </p:sp>
    </p:spTree>
    <p:extLst>
      <p:ext uri="{BB962C8B-B14F-4D97-AF65-F5344CB8AC3E}">
        <p14:creationId xmlns:p14="http://schemas.microsoft.com/office/powerpoint/2010/main" val="2257692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35126"/>
            <a:ext cx="10515600" cy="1325563"/>
          </a:xfrm>
        </p:spPr>
        <p:txBody>
          <a:bodyPr/>
          <a:lstStyle/>
          <a:p>
            <a:r>
              <a:rPr lang="en-US" dirty="0"/>
              <a:t>Exercises</a:t>
            </a:r>
          </a:p>
        </p:txBody>
      </p:sp>
      <p:sp>
        <p:nvSpPr>
          <p:cNvPr id="3" name="Content Placeholder 2"/>
          <p:cNvSpPr>
            <a:spLocks noGrp="1"/>
          </p:cNvSpPr>
          <p:nvPr>
            <p:ph idx="1"/>
          </p:nvPr>
        </p:nvSpPr>
        <p:spPr>
          <a:xfrm>
            <a:off x="630382" y="2364620"/>
            <a:ext cx="10875188" cy="3326667"/>
          </a:xfrm>
        </p:spPr>
        <p:txBody>
          <a:bodyPr>
            <a:normAutofit lnSpcReduction="10000"/>
          </a:bodyPr>
          <a:lstStyle/>
          <a:p>
            <a:pPr marL="0" indent="0">
              <a:buNone/>
            </a:pPr>
            <a:r>
              <a:rPr lang="en-US" dirty="0"/>
              <a:t>Five exercises:</a:t>
            </a:r>
          </a:p>
          <a:p>
            <a:pPr marL="514350" indent="-514350">
              <a:buFont typeface="+mj-lt"/>
              <a:buAutoNum type="arabicPeriod"/>
            </a:pPr>
            <a:r>
              <a:rPr lang="en-US" sz="2400" dirty="0"/>
              <a:t>MSY reference points using a Schaefer Surplus Production Model</a:t>
            </a:r>
          </a:p>
          <a:p>
            <a:pPr marL="514350" indent="-514350">
              <a:buFont typeface="+mj-lt"/>
              <a:buAutoNum type="arabicPeriod"/>
            </a:pPr>
            <a:r>
              <a:rPr lang="en-US" sz="2400" dirty="0"/>
              <a:t>Estimating unfished biomass and MSY reference points using an age-structured model with a </a:t>
            </a:r>
            <a:r>
              <a:rPr lang="en-US" sz="2400" dirty="0" err="1"/>
              <a:t>Beverton</a:t>
            </a:r>
            <a:r>
              <a:rPr lang="en-US" sz="2400" dirty="0"/>
              <a:t>-Holt stock-recruit relationship</a:t>
            </a:r>
          </a:p>
          <a:p>
            <a:pPr marL="514350" indent="-514350">
              <a:buFont typeface="+mj-lt"/>
              <a:buAutoNum type="arabicPeriod"/>
            </a:pPr>
            <a:r>
              <a:rPr lang="en-US" sz="2400" dirty="0"/>
              <a:t>Reference points using an age-structured model. Influence of </a:t>
            </a:r>
            <a:r>
              <a:rPr lang="en-US" sz="2400" i="1" dirty="0"/>
              <a:t>h, M</a:t>
            </a:r>
            <a:r>
              <a:rPr lang="en-US" sz="2400" dirty="0"/>
              <a:t>, and selectivity on </a:t>
            </a:r>
            <a:r>
              <a:rPr lang="en-US" sz="2400" i="1" dirty="0"/>
              <a:t>F</a:t>
            </a:r>
            <a:r>
              <a:rPr lang="en-US" sz="2400" baseline="-25000" dirty="0"/>
              <a:t>MSY</a:t>
            </a:r>
            <a:r>
              <a:rPr lang="en-US" sz="2400" dirty="0"/>
              <a:t>, SSB</a:t>
            </a:r>
            <a:r>
              <a:rPr lang="en-US" sz="2400" baseline="-25000" dirty="0"/>
              <a:t>MSY</a:t>
            </a:r>
            <a:r>
              <a:rPr lang="en-US" sz="2400" dirty="0"/>
              <a:t> and SSB</a:t>
            </a:r>
            <a:r>
              <a:rPr lang="en-US" sz="2400" baseline="-25000" dirty="0"/>
              <a:t>0</a:t>
            </a:r>
            <a:r>
              <a:rPr lang="en-US" sz="2400" dirty="0"/>
              <a:t>.</a:t>
            </a:r>
          </a:p>
          <a:p>
            <a:pPr marL="514350" indent="-514350">
              <a:buFont typeface="+mj-lt"/>
              <a:buAutoNum type="arabicPeriod"/>
            </a:pPr>
            <a:r>
              <a:rPr lang="en-US" sz="2400" i="1" dirty="0"/>
              <a:t>F</a:t>
            </a:r>
            <a:r>
              <a:rPr lang="en-US" sz="2400" baseline="-25000" dirty="0"/>
              <a:t>MSY</a:t>
            </a:r>
            <a:r>
              <a:rPr lang="en-US" sz="2400" dirty="0"/>
              <a:t> proxy based on Spawning Potential Ratio (SPR)</a:t>
            </a:r>
          </a:p>
          <a:p>
            <a:pPr marL="514350" indent="-514350">
              <a:buFont typeface="+mj-lt"/>
              <a:buAutoNum type="arabicPeriod"/>
            </a:pPr>
            <a:r>
              <a:rPr lang="en-US" sz="2400" dirty="0"/>
              <a:t>Reference points using an age-structured model with time-varying growth</a:t>
            </a:r>
          </a:p>
        </p:txBody>
      </p:sp>
      <p:pic>
        <p:nvPicPr>
          <p:cNvPr id="4" name="Picture 3"/>
          <p:cNvPicPr>
            <a:picLocks noChangeAspect="1"/>
          </p:cNvPicPr>
          <p:nvPr/>
        </p:nvPicPr>
        <p:blipFill rotWithShape="1">
          <a:blip r:embed="rId2"/>
          <a:srcRect r="19265"/>
          <a:stretch/>
        </p:blipFill>
        <p:spPr>
          <a:xfrm>
            <a:off x="2747963" y="0"/>
            <a:ext cx="5297633" cy="1985560"/>
          </a:xfrm>
          <a:prstGeom prst="rect">
            <a:avLst/>
          </a:prstGeom>
        </p:spPr>
      </p:pic>
      <p:pic>
        <p:nvPicPr>
          <p:cNvPr id="5" name="Picture 4"/>
          <p:cNvPicPr>
            <a:picLocks noChangeAspect="1"/>
          </p:cNvPicPr>
          <p:nvPr/>
        </p:nvPicPr>
        <p:blipFill>
          <a:blip r:embed="rId3"/>
          <a:stretch>
            <a:fillRect/>
          </a:stretch>
        </p:blipFill>
        <p:spPr>
          <a:xfrm>
            <a:off x="8364538" y="0"/>
            <a:ext cx="4041530" cy="1985560"/>
          </a:xfrm>
          <a:prstGeom prst="rect">
            <a:avLst/>
          </a:prstGeom>
        </p:spPr>
      </p:pic>
      <p:sp>
        <p:nvSpPr>
          <p:cNvPr id="6" name="Slide Number Placeholder 5"/>
          <p:cNvSpPr>
            <a:spLocks noGrp="1"/>
          </p:cNvSpPr>
          <p:nvPr>
            <p:ph type="sldNum" sz="quarter" idx="12"/>
          </p:nvPr>
        </p:nvSpPr>
        <p:spPr/>
        <p:txBody>
          <a:bodyPr/>
          <a:lstStyle/>
          <a:p>
            <a:fld id="{EEDFA2F9-C25F-4A63-B46B-7B5C200A39D1}" type="slidenum">
              <a:rPr lang="en-CA" smtClean="0"/>
              <a:t>6</a:t>
            </a:fld>
            <a:endParaRPr lang="en-CA"/>
          </a:p>
        </p:txBody>
      </p:sp>
    </p:spTree>
    <p:extLst>
      <p:ext uri="{BB962C8B-B14F-4D97-AF65-F5344CB8AC3E}">
        <p14:creationId xmlns:p14="http://schemas.microsoft.com/office/powerpoint/2010/main" val="2549531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Per-recruit Calculations</a:t>
            </a:r>
          </a:p>
        </p:txBody>
      </p:sp>
      <p:sp>
        <p:nvSpPr>
          <p:cNvPr id="3" name="Slide Number Placeholder 2"/>
          <p:cNvSpPr>
            <a:spLocks noGrp="1"/>
          </p:cNvSpPr>
          <p:nvPr>
            <p:ph type="sldNum" sz="quarter" idx="12"/>
          </p:nvPr>
        </p:nvSpPr>
        <p:spPr/>
        <p:txBody>
          <a:bodyPr/>
          <a:lstStyle/>
          <a:p>
            <a:fld id="{EEDFA2F9-C25F-4A63-B46B-7B5C200A39D1}" type="slidenum">
              <a:rPr lang="en-CA" smtClean="0"/>
              <a:t>60</a:t>
            </a:fld>
            <a:endParaRPr lang="en-CA"/>
          </a:p>
        </p:txBody>
      </p:sp>
    </p:spTree>
    <p:extLst>
      <p:ext uri="{BB962C8B-B14F-4D97-AF65-F5344CB8AC3E}">
        <p14:creationId xmlns:p14="http://schemas.microsoft.com/office/powerpoint/2010/main" val="2031059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Per-recruit Calculations</a:t>
            </a:r>
          </a:p>
        </p:txBody>
      </p:sp>
      <p:sp>
        <p:nvSpPr>
          <p:cNvPr id="3" name="Content Placeholder 2"/>
          <p:cNvSpPr>
            <a:spLocks noGrp="1"/>
          </p:cNvSpPr>
          <p:nvPr>
            <p:ph idx="1"/>
          </p:nvPr>
        </p:nvSpPr>
        <p:spPr/>
        <p:txBody>
          <a:bodyPr/>
          <a:lstStyle/>
          <a:p>
            <a:r>
              <a:rPr lang="en-US" dirty="0"/>
              <a:t>“Per-recruit” functions are useful tools for calculating reference points in age-structured models.</a:t>
            </a:r>
          </a:p>
          <a:p>
            <a:r>
              <a:rPr lang="en-US" dirty="0"/>
              <a:t>In the next few slides will look at</a:t>
            </a:r>
          </a:p>
          <a:p>
            <a:pPr marL="514350" indent="-514350">
              <a:buAutoNum type="arabicPeriod"/>
            </a:pPr>
            <a:r>
              <a:rPr lang="en-US" dirty="0"/>
              <a:t>Mortality Rates</a:t>
            </a:r>
          </a:p>
          <a:p>
            <a:pPr marL="514350" indent="-514350">
              <a:buAutoNum type="arabicPeriod"/>
            </a:pPr>
            <a:r>
              <a:rPr lang="en-US" dirty="0"/>
              <a:t>Survivorship</a:t>
            </a:r>
          </a:p>
          <a:p>
            <a:pPr marL="514350" indent="-514350">
              <a:buAutoNum type="arabicPeriod"/>
            </a:pPr>
            <a:r>
              <a:rPr lang="en-US" dirty="0"/>
              <a:t>SSB-per-recruit (or Eggs-per-recruit)</a:t>
            </a:r>
          </a:p>
          <a:p>
            <a:pPr marL="514350" indent="-514350">
              <a:buAutoNum type="arabicPeriod"/>
            </a:pPr>
            <a:r>
              <a:rPr lang="en-US" dirty="0"/>
              <a:t>Yield-per-recruit (YPR)</a:t>
            </a:r>
          </a:p>
          <a:p>
            <a:endParaRPr lang="en-CA" dirty="0"/>
          </a:p>
          <a:p>
            <a:pPr lvl="1"/>
            <a:endParaRPr lang="en-CA" dirty="0"/>
          </a:p>
        </p:txBody>
      </p:sp>
      <p:sp>
        <p:nvSpPr>
          <p:cNvPr id="4" name="Slide Number Placeholder 3"/>
          <p:cNvSpPr>
            <a:spLocks noGrp="1"/>
          </p:cNvSpPr>
          <p:nvPr>
            <p:ph type="sldNum" sz="quarter" idx="12"/>
          </p:nvPr>
        </p:nvSpPr>
        <p:spPr/>
        <p:txBody>
          <a:bodyPr/>
          <a:lstStyle/>
          <a:p>
            <a:fld id="{EEDFA2F9-C25F-4A63-B46B-7B5C200A39D1}" type="slidenum">
              <a:rPr lang="en-CA" smtClean="0"/>
              <a:t>61</a:t>
            </a:fld>
            <a:endParaRPr lang="en-CA"/>
          </a:p>
        </p:txBody>
      </p:sp>
    </p:spTree>
    <p:extLst>
      <p:ext uri="{BB962C8B-B14F-4D97-AF65-F5344CB8AC3E}">
        <p14:creationId xmlns:p14="http://schemas.microsoft.com/office/powerpoint/2010/main" val="3014061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6F078F-2646-43EA-B061-F006E75ACD4B}"/>
                  </a:ext>
                </a:extLst>
              </p:cNvPr>
              <p:cNvSpPr txBox="1"/>
              <p:nvPr/>
            </p:nvSpPr>
            <p:spPr>
              <a:xfrm>
                <a:off x="3829664"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6" name="TextBox 5">
                <a:extLst>
                  <a:ext uri="{FF2B5EF4-FFF2-40B4-BE49-F238E27FC236}">
                    <a16:creationId xmlns:a16="http://schemas.microsoft.com/office/drawing/2014/main" id="{AD6F078F-2646-43EA-B061-F006E75ACD4B}"/>
                  </a:ext>
                </a:extLst>
              </p:cNvPr>
              <p:cNvSpPr txBox="1">
                <a:spLocks noRot="1" noChangeAspect="1" noMove="1" noResize="1" noEditPoints="1" noAdjustHandles="1" noChangeArrowheads="1" noChangeShapeType="1" noTextEdit="1"/>
              </p:cNvSpPr>
              <p:nvPr/>
            </p:nvSpPr>
            <p:spPr>
              <a:xfrm>
                <a:off x="3829664" y="3057171"/>
                <a:ext cx="1337187" cy="52322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6B8FE1-7844-4757-90DA-E3A5CEF51622}"/>
                  </a:ext>
                </a:extLst>
              </p:cNvPr>
              <p:cNvSpPr txBox="1"/>
              <p:nvPr/>
            </p:nvSpPr>
            <p:spPr>
              <a:xfrm>
                <a:off x="7030063" y="3057171"/>
                <a:ext cx="1337187" cy="523220"/>
              </a:xfrm>
              <a:prstGeom prst="rect">
                <a:avLst/>
              </a:prstGeom>
              <a:solidFill>
                <a:schemeClr val="accent1">
                  <a:lumMod val="40000"/>
                  <a:lumOff val="60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𝐹</m:t>
                      </m:r>
                    </m:oMath>
                  </m:oMathPara>
                </a14:m>
                <a:endParaRPr lang="en-US" sz="2800" dirty="0"/>
              </a:p>
            </p:txBody>
          </p:sp>
        </mc:Choice>
        <mc:Fallback xmlns="">
          <p:sp>
            <p:nvSpPr>
              <p:cNvPr id="11" name="TextBox 10">
                <a:extLst>
                  <a:ext uri="{FF2B5EF4-FFF2-40B4-BE49-F238E27FC236}">
                    <a16:creationId xmlns:a16="http://schemas.microsoft.com/office/drawing/2014/main" id="{B66B8FE1-7844-4757-90DA-E3A5CEF51622}"/>
                  </a:ext>
                </a:extLst>
              </p:cNvPr>
              <p:cNvSpPr txBox="1">
                <a:spLocks noRot="1" noChangeAspect="1" noMove="1" noResize="1" noEditPoints="1" noAdjustHandles="1" noChangeArrowheads="1" noChangeShapeType="1" noTextEdit="1"/>
              </p:cNvSpPr>
              <p:nvPr/>
            </p:nvSpPr>
            <p:spPr>
              <a:xfrm>
                <a:off x="7030063" y="3057171"/>
                <a:ext cx="1337187" cy="52322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0E5CEC-AB41-4BC0-8E52-91B0C900881E}"/>
                  </a:ext>
                </a:extLst>
              </p:cNvPr>
              <p:cNvSpPr txBox="1"/>
              <p:nvPr/>
            </p:nvSpPr>
            <p:spPr>
              <a:xfrm>
                <a:off x="9596686" y="2995614"/>
                <a:ext cx="22102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𝐹𝑖𝑠h𝑖𝑛𝑔</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r>
                        <a:rPr lang="en-US" b="0" i="1" dirty="0" smtClean="0">
                          <a:latin typeface="Cambria Math" panose="02040503050406030204" pitchFamily="18" charset="0"/>
                        </a:rPr>
                        <m:t>:</m:t>
                      </m:r>
                    </m:oMath>
                  </m:oMathPara>
                </a14:m>
                <a:endParaRPr lang="en-US" b="0" dirty="0"/>
              </a:p>
              <a:p>
                <a:r>
                  <a:rPr lang="en-US" dirty="0"/>
                  <a:t>removed from fishing</a:t>
                </a:r>
              </a:p>
            </p:txBody>
          </p:sp>
        </mc:Choice>
        <mc:Fallback xmlns="">
          <p:sp>
            <p:nvSpPr>
              <p:cNvPr id="12" name="TextBox 11">
                <a:extLst>
                  <a:ext uri="{FF2B5EF4-FFF2-40B4-BE49-F238E27FC236}">
                    <a16:creationId xmlns:a16="http://schemas.microsoft.com/office/drawing/2014/main" id="{FF0E5CEC-AB41-4BC0-8E52-91B0C900881E}"/>
                  </a:ext>
                </a:extLst>
              </p:cNvPr>
              <p:cNvSpPr txBox="1">
                <a:spLocks noRot="1" noChangeAspect="1" noMove="1" noResize="1" noEditPoints="1" noAdjustHandles="1" noChangeArrowheads="1" noChangeShapeType="1" noTextEdit="1"/>
              </p:cNvSpPr>
              <p:nvPr/>
            </p:nvSpPr>
            <p:spPr>
              <a:xfrm>
                <a:off x="9596686" y="2995614"/>
                <a:ext cx="2210247" cy="646331"/>
              </a:xfrm>
              <a:prstGeom prst="rect">
                <a:avLst/>
              </a:prstGeom>
              <a:blipFill>
                <a:blip r:embed="rId4"/>
                <a:stretch>
                  <a:fillRect l="-2204" r="-1653" b="-1415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368EFA5-4EBF-4BB2-B23D-4C5FB0E7DDA2}"/>
              </a:ext>
            </a:extLst>
          </p:cNvPr>
          <p:cNvCxnSpPr>
            <a:cxnSpLocks/>
            <a:stCxn id="12" idx="1"/>
            <a:endCxn id="11" idx="3"/>
          </p:cNvCxnSpPr>
          <p:nvPr/>
        </p:nvCxnSpPr>
        <p:spPr>
          <a:xfrm flipH="1">
            <a:off x="8367250" y="3318780"/>
            <a:ext cx="122943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1146E-2E87-4003-B508-925530D7B9ED}"/>
                  </a:ext>
                </a:extLst>
              </p:cNvPr>
              <p:cNvSpPr txBox="1"/>
              <p:nvPr/>
            </p:nvSpPr>
            <p:spPr>
              <a:xfrm>
                <a:off x="463725" y="2718616"/>
                <a:ext cx="2579516" cy="1200329"/>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rPr>
                      <m:t>𝑁𝑎𝑡𝑢𝑟𝑎𝑙</m:t>
                    </m:r>
                    <m:r>
                      <a:rPr lang="en-US" i="1" dirty="0" smtClean="0">
                        <a:latin typeface="Cambria Math" panose="02040503050406030204" pitchFamily="18" charset="0"/>
                      </a:rPr>
                      <m:t> </m:t>
                    </m:r>
                    <m:r>
                      <a:rPr lang="en-US" i="1" dirty="0" smtClean="0">
                        <a:latin typeface="Cambria Math" panose="02040503050406030204" pitchFamily="18" charset="0"/>
                      </a:rPr>
                      <m:t>𝑀𝑜𝑟𝑡𝑎𝑙𝑖𝑡𝑦</m:t>
                    </m:r>
                  </m:oMath>
                </a14:m>
                <a:r>
                  <a:rPr lang="en-US" dirty="0"/>
                  <a:t>: removed from natural sources (predation, disease, old age)</a:t>
                </a:r>
              </a:p>
            </p:txBody>
          </p:sp>
        </mc:Choice>
        <mc:Fallback xmlns="">
          <p:sp>
            <p:nvSpPr>
              <p:cNvPr id="14" name="TextBox 13">
                <a:extLst>
                  <a:ext uri="{FF2B5EF4-FFF2-40B4-BE49-F238E27FC236}">
                    <a16:creationId xmlns:a16="http://schemas.microsoft.com/office/drawing/2014/main" id="{5E71146E-2E87-4003-B508-925530D7B9ED}"/>
                  </a:ext>
                </a:extLst>
              </p:cNvPr>
              <p:cNvSpPr txBox="1">
                <a:spLocks noRot="1" noChangeAspect="1" noMove="1" noResize="1" noEditPoints="1" noAdjustHandles="1" noChangeArrowheads="1" noChangeShapeType="1" noTextEdit="1"/>
              </p:cNvSpPr>
              <p:nvPr/>
            </p:nvSpPr>
            <p:spPr>
              <a:xfrm>
                <a:off x="463725" y="2718616"/>
                <a:ext cx="2579516" cy="1200329"/>
              </a:xfrm>
              <a:prstGeom prst="rect">
                <a:avLst/>
              </a:prstGeom>
              <a:blipFill>
                <a:blip r:embed="rId5"/>
                <a:stretch>
                  <a:fillRect t="-3046" b="-71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6EE5043-5557-497B-A3D3-84C07C3D70B8}"/>
              </a:ext>
            </a:extLst>
          </p:cNvPr>
          <p:cNvCxnSpPr>
            <a:cxnSpLocks/>
            <a:stCxn id="14" idx="3"/>
            <a:endCxn id="6" idx="1"/>
          </p:cNvCxnSpPr>
          <p:nvPr/>
        </p:nvCxnSpPr>
        <p:spPr>
          <a:xfrm>
            <a:off x="3043241" y="3318781"/>
            <a:ext cx="786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F044CC-3233-4B6B-A6C6-020AEFFA49FE}"/>
                  </a:ext>
                </a:extLst>
              </p:cNvPr>
              <p:cNvSpPr txBox="1"/>
              <p:nvPr/>
            </p:nvSpPr>
            <p:spPr>
              <a:xfrm>
                <a:off x="4794453" y="4912489"/>
                <a:ext cx="2681750" cy="954107"/>
              </a:xfrm>
              <a:prstGeom prst="rect">
                <a:avLst/>
              </a:prstGeom>
              <a:solidFill>
                <a:schemeClr val="accent1">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𝑇𝑜𝑡𝑎𝑙</m:t>
                      </m:r>
                      <m:r>
                        <a:rPr lang="en-US" sz="2800" b="0" i="1" smtClean="0">
                          <a:latin typeface="Cambria Math" panose="02040503050406030204" pitchFamily="18" charset="0"/>
                        </a:rPr>
                        <m:t> </m:t>
                      </m:r>
                      <m:r>
                        <a:rPr lang="en-US" sz="2800" b="0" i="1" smtClean="0">
                          <a:latin typeface="Cambria Math" panose="02040503050406030204" pitchFamily="18" charset="0"/>
                        </a:rPr>
                        <m:t>𝑀𝑜𝑟𝑡𝑎𝑙𝑖𝑡𝑦</m:t>
                      </m:r>
                    </m:oMath>
                  </m:oMathPara>
                </a14:m>
                <a:endParaRPr lang="en-US" sz="2800" b="0" dirty="0"/>
              </a:p>
              <a:p>
                <a:pPr algn="ctr"/>
                <a14:m>
                  <m:oMath xmlns:m="http://schemas.openxmlformats.org/officeDocument/2006/math">
                    <m:r>
                      <a:rPr lang="en-US" sz="2800" i="1" dirty="0" smtClean="0">
                        <a:latin typeface="Cambria Math" panose="02040503050406030204" pitchFamily="18" charset="0"/>
                      </a:rPr>
                      <m:t>𝑍</m:t>
                    </m:r>
                  </m:oMath>
                </a14:m>
                <a:r>
                  <a:rPr lang="en-US" sz="2800" dirty="0"/>
                  <a:t>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𝑀</m:t>
                    </m:r>
                    <m:r>
                      <a:rPr lang="en-US" sz="2800" i="1" dirty="0" smtClean="0">
                        <a:latin typeface="Cambria Math" panose="02040503050406030204" pitchFamily="18" charset="0"/>
                      </a:rPr>
                      <m:t> + </m:t>
                    </m:r>
                    <m:r>
                      <a:rPr lang="en-US" sz="2800" i="1" dirty="0" smtClean="0">
                        <a:latin typeface="Cambria Math" panose="02040503050406030204" pitchFamily="18" charset="0"/>
                      </a:rPr>
                      <m:t>𝐹</m:t>
                    </m:r>
                  </m:oMath>
                </a14:m>
                <a:endParaRPr lang="en-US" sz="2800" i="1" dirty="0"/>
              </a:p>
            </p:txBody>
          </p:sp>
        </mc:Choice>
        <mc:Fallback xmlns="">
          <p:sp>
            <p:nvSpPr>
              <p:cNvPr id="27" name="TextBox 26">
                <a:extLst>
                  <a:ext uri="{FF2B5EF4-FFF2-40B4-BE49-F238E27FC236}">
                    <a16:creationId xmlns:a16="http://schemas.microsoft.com/office/drawing/2014/main" id="{A6F044CC-3233-4B6B-A6C6-020AEFFA49FE}"/>
                  </a:ext>
                </a:extLst>
              </p:cNvPr>
              <p:cNvSpPr txBox="1">
                <a:spLocks noRot="1" noChangeAspect="1" noMove="1" noResize="1" noEditPoints="1" noAdjustHandles="1" noChangeArrowheads="1" noChangeShapeType="1" noTextEdit="1"/>
              </p:cNvSpPr>
              <p:nvPr/>
            </p:nvSpPr>
            <p:spPr>
              <a:xfrm>
                <a:off x="4794453" y="4912489"/>
                <a:ext cx="2681750" cy="95410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F7CE83E-ED80-41AD-99EE-D3934DD3B36A}"/>
                  </a:ext>
                </a:extLst>
              </p:cNvPr>
              <p:cNvSpPr>
                <a:spLocks noGrp="1"/>
              </p:cNvSpPr>
              <p:nvPr>
                <p:ph idx="1"/>
              </p:nvPr>
            </p:nvSpPr>
            <p:spPr>
              <a:xfrm>
                <a:off x="838200" y="1825625"/>
                <a:ext cx="10515600" cy="646331"/>
              </a:xfrm>
            </p:spPr>
            <p:txBody>
              <a:bodyPr/>
              <a:lstStyle/>
              <a:p>
                <a:pPr marL="0" indent="0">
                  <a:buNone/>
                </a:pPr>
                <a14:m>
                  <m:oMath xmlns:m="http://schemas.openxmlformats.org/officeDocument/2006/math">
                    <m:r>
                      <a:rPr lang="en-US" i="1" dirty="0" smtClean="0">
                        <a:latin typeface="Cambria Math" panose="02040503050406030204" pitchFamily="18" charset="0"/>
                      </a:rPr>
                      <m:t>𝑀𝑜𝑟𝑡𝑎𝑙𝑖𝑡𝑦</m:t>
                    </m:r>
                  </m:oMath>
                </a14:m>
                <a:r>
                  <a:rPr lang="en-US" dirty="0"/>
                  <a:t>: how individuals are removed from the population </a:t>
                </a:r>
              </a:p>
              <a:p>
                <a:endParaRPr lang="en-CA" dirty="0"/>
              </a:p>
              <a:p>
                <a:pPr lvl="1"/>
                <a:endParaRPr lang="en-CA" dirty="0"/>
              </a:p>
            </p:txBody>
          </p:sp>
        </mc:Choice>
        <mc:Fallback xmlns="">
          <p:sp>
            <p:nvSpPr>
              <p:cNvPr id="42" name="Content Placeholder 2">
                <a:extLst>
                  <a:ext uri="{FF2B5EF4-FFF2-40B4-BE49-F238E27FC236}">
                    <a16:creationId xmlns:a16="http://schemas.microsoft.com/office/drawing/2014/main" id="{7F7CE83E-ED80-41AD-99EE-D3934DD3B36A}"/>
                  </a:ext>
                </a:extLst>
              </p:cNvPr>
              <p:cNvSpPr>
                <a:spLocks noGrp="1" noRot="1" noChangeAspect="1" noMove="1" noResize="1" noEditPoints="1" noAdjustHandles="1" noChangeArrowheads="1" noChangeShapeType="1" noTextEdit="1"/>
              </p:cNvSpPr>
              <p:nvPr>
                <p:ph idx="1"/>
              </p:nvPr>
            </p:nvSpPr>
            <p:spPr>
              <a:xfrm>
                <a:off x="838200" y="1825625"/>
                <a:ext cx="10515600" cy="646331"/>
              </a:xfrm>
              <a:blipFill>
                <a:blip r:embed="rId7"/>
                <a:stretch>
                  <a:fillRect t="-1495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90966C2-DF29-43CD-89CC-33BC76E9B48E}"/>
              </a:ext>
            </a:extLst>
          </p:cNvPr>
          <p:cNvCxnSpPr>
            <a:stCxn id="6" idx="2"/>
            <a:endCxn id="27" idx="0"/>
          </p:cNvCxnSpPr>
          <p:nvPr/>
        </p:nvCxnSpPr>
        <p:spPr>
          <a:xfrm>
            <a:off x="4498258" y="3580391"/>
            <a:ext cx="1637070"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4EAABD-DBC1-4A62-A9E0-BBFB8CF564A4}"/>
              </a:ext>
            </a:extLst>
          </p:cNvPr>
          <p:cNvCxnSpPr>
            <a:stCxn id="11" idx="2"/>
            <a:endCxn id="27" idx="0"/>
          </p:cNvCxnSpPr>
          <p:nvPr/>
        </p:nvCxnSpPr>
        <p:spPr>
          <a:xfrm flipH="1">
            <a:off x="6135328" y="3580391"/>
            <a:ext cx="1563329" cy="1332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EDFA2F9-C25F-4A63-B46B-7B5C200A39D1}" type="slidenum">
              <a:rPr lang="en-CA" smtClean="0"/>
              <a:t>62</a:t>
            </a:fld>
            <a:endParaRPr lang="en-CA"/>
          </a:p>
        </p:txBody>
      </p:sp>
    </p:spTree>
    <p:extLst>
      <p:ext uri="{BB962C8B-B14F-4D97-AF65-F5344CB8AC3E}">
        <p14:creationId xmlns:p14="http://schemas.microsoft.com/office/powerpoint/2010/main" val="3255809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Reference Points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Mortality rates can be instantaneous or finite (e.g., annual)</a:t>
                </a:r>
              </a:p>
              <a:p>
                <a:r>
                  <a:rPr lang="en-US" dirty="0"/>
                  <a:t>We generally work with instantaneous rates </a:t>
                </a:r>
              </a:p>
              <a:p>
                <a:r>
                  <a:rPr lang="en-US" dirty="0"/>
                  <a:t>Mortality is applied by decreasing the population by a constant proportion in each time period (t)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m:oMathPara>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63</a:t>
            </a:fld>
            <a:endParaRPr lang="en-CA"/>
          </a:p>
        </p:txBody>
      </p:sp>
    </p:spTree>
    <p:extLst>
      <p:ext uri="{BB962C8B-B14F-4D97-AF65-F5344CB8AC3E}">
        <p14:creationId xmlns:p14="http://schemas.microsoft.com/office/powerpoint/2010/main" val="964971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smtClean="0">
                        <a:latin typeface="Cambria Math" panose="02040503050406030204" pitchFamily="18" charset="0"/>
                      </a:rPr>
                      <m:t>=0.3</m:t>
                    </m:r>
                  </m:oMath>
                </a14:m>
                <a:r>
                  <a:rPr lang="en-US" dirty="0"/>
                  <a:t> and no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87347" y="2733608"/>
            <a:ext cx="6017306" cy="35782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EF1C73-CB15-4E08-AFCB-22DFDDE75260}"/>
                  </a:ext>
                </a:extLst>
              </p:cNvPr>
              <p:cNvSpPr txBox="1"/>
              <p:nvPr/>
            </p:nvSpPr>
            <p:spPr>
              <a:xfrm>
                <a:off x="3677265" y="3059668"/>
                <a:ext cx="6096000" cy="3693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𝑀</m:t>
                          </m:r>
                        </m:sup>
                      </m:sSup>
                    </m:oMath>
                  </m:oMathPara>
                </a14:m>
                <a:endParaRPr lang="en-US" dirty="0"/>
              </a:p>
            </p:txBody>
          </p:sp>
        </mc:Choice>
        <mc:Fallback xmlns="">
          <p:sp>
            <p:nvSpPr>
              <p:cNvPr id="6" name="TextBox 5">
                <a:extLst>
                  <a:ext uri="{FF2B5EF4-FFF2-40B4-BE49-F238E27FC236}">
                    <a16:creationId xmlns:a16="http://schemas.microsoft.com/office/drawing/2014/main" id="{BCEF1C73-CB15-4E08-AFCB-22DFDDE75260}"/>
                  </a:ext>
                </a:extLst>
              </p:cNvPr>
              <p:cNvSpPr txBox="1">
                <a:spLocks noRot="1" noChangeAspect="1" noMove="1" noResize="1" noEditPoints="1" noAdjustHandles="1" noChangeArrowheads="1" noChangeShapeType="1" noTextEdit="1"/>
              </p:cNvSpPr>
              <p:nvPr/>
            </p:nvSpPr>
            <p:spPr>
              <a:xfrm>
                <a:off x="3677265" y="3059668"/>
                <a:ext cx="6096000" cy="369332"/>
              </a:xfrm>
              <a:prstGeom prst="rect">
                <a:avLst/>
              </a:prstGeom>
              <a:blipFill>
                <a:blip r:embed="rId4"/>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64</a:t>
            </a:fld>
            <a:endParaRPr lang="en-CA"/>
          </a:p>
        </p:txBody>
      </p:sp>
    </p:spTree>
    <p:extLst>
      <p:ext uri="{BB962C8B-B14F-4D97-AF65-F5344CB8AC3E}">
        <p14:creationId xmlns:p14="http://schemas.microsoft.com/office/powerpoint/2010/main" val="3104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Example: start with 1000 recruits at age 0 and track this cohort over time with </a:t>
                </a:r>
                <a14:m>
                  <m:oMath xmlns:m="http://schemas.openxmlformats.org/officeDocument/2006/math">
                    <m:r>
                      <a:rPr lang="en-US" b="0" i="1" dirty="0" smtClean="0">
                        <a:latin typeface="Cambria Math" panose="02040503050406030204" pitchFamily="18" charset="0"/>
                      </a:rPr>
                      <m:t>𝑀</m:t>
                    </m:r>
                    <m:r>
                      <a:rPr lang="en-US" i="1" dirty="0">
                        <a:latin typeface="Cambria Math" panose="02040503050406030204" pitchFamily="18" charset="0"/>
                      </a:rPr>
                      <m:t>=0.3</m:t>
                    </m:r>
                  </m:oMath>
                </a14:m>
                <a:r>
                  <a:rPr lang="en-US" dirty="0"/>
                  <a:t> and no </a:t>
                </a:r>
                <a14:m>
                  <m:oMath xmlns:m="http://schemas.openxmlformats.org/officeDocument/2006/math">
                    <m:r>
                      <a:rPr lang="en-US" i="1" dirty="0">
                        <a:latin typeface="Cambria Math" panose="02040503050406030204" pitchFamily="18" charset="0"/>
                      </a:rPr>
                      <m:t>𝐹</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𝑦𝑒𝑎𝑟</m:t>
                        </m:r>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0.3</m:t>
                        </m:r>
                      </m:sup>
                    </m:sSup>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−0.3</m:t>
                        </m:r>
                      </m:sup>
                    </m:sSup>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741</m:t>
                    </m:r>
                  </m:oMath>
                </a14:m>
                <a:endParaRPr lang="en-US" dirty="0"/>
              </a:p>
              <a:p>
                <a:r>
                  <a:rPr lang="en-US" dirty="0"/>
                  <a:t>Annual removal rate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74</m:t>
                        </m:r>
                        <m:r>
                          <a:rPr lang="en-US" b="0" i="1" smtClean="0">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rPr>
                      <m:t>=0.2</m:t>
                    </m:r>
                    <m:r>
                      <a:rPr lang="en-US" b="0" i="1" smtClean="0">
                        <a:latin typeface="Cambria Math" panose="02040503050406030204" pitchFamily="18" charset="0"/>
                      </a:rPr>
                      <m:t>59</m:t>
                    </m:r>
                  </m:oMath>
                </a14:m>
                <a:endParaRPr lang="en-US" dirty="0"/>
              </a:p>
              <a:p>
                <a:r>
                  <a:rPr lang="en-US" dirty="0"/>
                  <a:t>25.9% of population removed each year</a:t>
                </a:r>
              </a:p>
              <a:p>
                <a:endParaRPr lang="en-US" dirty="0"/>
              </a:p>
              <a:p>
                <a:r>
                  <a:rPr lang="en-US" dirty="0"/>
                  <a:t>In general:</a:t>
                </a:r>
              </a:p>
              <a:p>
                <a:pPr marL="0" indent="0">
                  <a:buNone/>
                </a:pPr>
                <a:r>
                  <a:rPr lang="en-US" dirty="0"/>
                  <a:t>Annual natural mortality rate </a:t>
                </a:r>
                <a14:m>
                  <m:oMath xmlns:m="http://schemas.openxmlformats.org/officeDocument/2006/math">
                    <m:r>
                      <a:rPr lang="en-US" i="1">
                        <a:latin typeface="Cambria Math" panose="02040503050406030204" pitchFamily="18" charset="0"/>
                      </a:rPr>
                      <m:t>=</m:t>
                    </m:r>
                    <m:r>
                      <a:rPr lang="en-US" b="0" i="0" smtClean="0">
                        <a:latin typeface="Cambria Math" panose="02040503050406030204" pitchFamily="18" charset="0"/>
                      </a:rPr>
                      <m:t> </m:t>
                    </m:r>
                    <m:r>
                      <a:rPr lang="en-US" i="1">
                        <a:latin typeface="Cambria Math" panose="02040503050406030204" pitchFamily="18" charset="0"/>
                      </a:rPr>
                      <m:t>1</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oMath>
                </a14:m>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936794" y="3732904"/>
            <a:ext cx="5255205" cy="3125096"/>
          </a:xfrm>
          <a:prstGeom prst="rect">
            <a:avLst/>
          </a:prstGeom>
        </p:spPr>
      </p:pic>
      <p:sp>
        <p:nvSpPr>
          <p:cNvPr id="5" name="Slide Number Placeholder 4"/>
          <p:cNvSpPr>
            <a:spLocks noGrp="1"/>
          </p:cNvSpPr>
          <p:nvPr>
            <p:ph type="sldNum" sz="quarter" idx="12"/>
          </p:nvPr>
        </p:nvSpPr>
        <p:spPr/>
        <p:txBody>
          <a:bodyPr/>
          <a:lstStyle/>
          <a:p>
            <a:fld id="{EEDFA2F9-C25F-4A63-B46B-7B5C200A39D1}" type="slidenum">
              <a:rPr lang="en-CA" smtClean="0"/>
              <a:t>65</a:t>
            </a:fld>
            <a:endParaRPr lang="en-CA"/>
          </a:p>
        </p:txBody>
      </p:sp>
    </p:spTree>
    <p:extLst>
      <p:ext uri="{BB962C8B-B14F-4D97-AF65-F5344CB8AC3E}">
        <p14:creationId xmlns:p14="http://schemas.microsoft.com/office/powerpoint/2010/main" val="185958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Harvest rate (or exploitation rate </a:t>
                </a:r>
                <a14:m>
                  <m:oMath xmlns:m="http://schemas.openxmlformats.org/officeDocument/2006/math">
                    <m:r>
                      <a:rPr lang="en-US" b="0" i="1" smtClean="0">
                        <a:latin typeface="Cambria Math" panose="02040503050406030204" pitchFamily="18" charset="0"/>
                      </a:rPr>
                      <m:t>𝑢</m:t>
                    </m:r>
                  </m:oMath>
                </a14:m>
                <a:r>
                  <a:rPr lang="en-US" dirty="0"/>
                  <a:t>) is the annual proportional change in numbers of fish for a given instantaneous fishing mortality rate (</a:t>
                </a:r>
                <a14:m>
                  <m:oMath xmlns:m="http://schemas.openxmlformats.org/officeDocument/2006/math">
                    <m:r>
                      <a:rPr lang="en-US" i="1" dirty="0" smtClean="0">
                        <a:latin typeface="Cambria Math" panose="02040503050406030204" pitchFamily="18" charset="0"/>
                      </a:rPr>
                      <m:t>𝐹</m:t>
                    </m:r>
                  </m:oMath>
                </a14:m>
                <a:r>
                  <a:rPr lang="en-US" dirty="0"/>
                  <a:t>)</a:t>
                </a:r>
              </a:p>
              <a:p>
                <a:r>
                  <a:rPr lang="en-US" altLang="en-US" dirty="0"/>
                  <a:t>Sometimes expressed as a percentage (%)</a:t>
                </a:r>
              </a:p>
              <a:p>
                <a:endParaRPr lang="en-US" dirty="0"/>
              </a:p>
              <a:p>
                <a:pPr marL="457200" lvl="1"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i="1" baseline="30000"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09304393"/>
                  </p:ext>
                </p:extLst>
              </p:nvPr>
            </p:nvGraphicFramePr>
            <p:xfrm>
              <a:off x="2078182" y="3646712"/>
              <a:ext cx="2722879" cy="1854200"/>
            </p:xfrm>
            <a:graphic>
              <a:graphicData uri="http://schemas.openxmlformats.org/drawingml/2006/table">
                <a:tbl>
                  <a:tblPr firstRow="1" bandRow="1">
                    <a:tableStyleId>{5C22544A-7EE6-4342-B048-85BDC9FD1C3A}</a:tableStyleId>
                  </a:tblPr>
                  <a:tblGrid>
                    <a:gridCol w="539571">
                      <a:extLst>
                        <a:ext uri="{9D8B030D-6E8A-4147-A177-3AD203B41FA5}">
                          <a16:colId xmlns:a16="http://schemas.microsoft.com/office/drawing/2014/main" val="3610776569"/>
                        </a:ext>
                      </a:extLst>
                    </a:gridCol>
                    <a:gridCol w="2183308">
                      <a:extLst>
                        <a:ext uri="{9D8B030D-6E8A-4147-A177-3AD203B41FA5}">
                          <a16:colId xmlns:a16="http://schemas.microsoft.com/office/drawing/2014/main" val="239986479"/>
                        </a:ext>
                      </a:extLst>
                    </a:gridCol>
                  </a:tblGrid>
                  <a:tr h="370840">
                    <a:tc>
                      <a:txBody>
                        <a:bodyPr/>
                        <a:lstStyle/>
                        <a:p>
                          <a:endParaRPr lang="en-US"/>
                        </a:p>
                      </a:txBody>
                      <a:tcPr>
                        <a:blipFill>
                          <a:blip r:embed="rId3"/>
                          <a:stretch>
                            <a:fillRect l="-1124" t="-1639" r="-407865" b="-424590"/>
                          </a:stretch>
                        </a:blipFill>
                      </a:tcPr>
                    </a:tc>
                    <a:tc>
                      <a:txBody>
                        <a:bodyPr/>
                        <a:lstStyle/>
                        <a:p>
                          <a:endParaRPr lang="en-US"/>
                        </a:p>
                      </a:txBody>
                      <a:tcPr>
                        <a:blipFill>
                          <a:blip r:embed="rId3"/>
                          <a:stretch>
                            <a:fillRect l="-25070" t="-1639" r="-1114" b="-424590"/>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 or 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 or 25.9%</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 or</a:t>
                          </a:r>
                          <a:r>
                            <a:rPr lang="en-US" baseline="0" dirty="0"/>
                            <a:t> 39.9%</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 or 50.3%</a:t>
                          </a:r>
                          <a:endParaRPr lang="en-CA" dirty="0"/>
                        </a:p>
                      </a:txBody>
                      <a:tcPr/>
                    </a:tc>
                    <a:extLst>
                      <a:ext uri="{0D108BD9-81ED-4DB2-BD59-A6C34878D82A}">
                        <a16:rowId xmlns:a16="http://schemas.microsoft.com/office/drawing/2014/main" val="683204680"/>
                      </a:ext>
                    </a:extLst>
                  </a:tr>
                </a:tbl>
              </a:graphicData>
            </a:graphic>
          </p:graphicFrame>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66</a:t>
            </a:fld>
            <a:endParaRPr lang="en-CA"/>
          </a:p>
        </p:txBody>
      </p:sp>
    </p:spTree>
    <p:extLst>
      <p:ext uri="{BB962C8B-B14F-4D97-AF65-F5344CB8AC3E}">
        <p14:creationId xmlns:p14="http://schemas.microsoft.com/office/powerpoint/2010/main" val="4121920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Per-Recruit Calculations </a:t>
            </a:r>
            <a:r>
              <a:rPr lang="en-CA" sz="3200" b="1" dirty="0">
                <a:solidFill>
                  <a:schemeClr val="accent6"/>
                </a:solidFill>
              </a:rPr>
              <a:t>1. Mortality Rates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=0.25 </m:t>
                    </m:r>
                  </m:oMath>
                </a14:m>
                <a:r>
                  <a:rPr lang="en-US" dirty="0"/>
                  <a:t>and calculate total removal rate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i="1">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23398" y="2684349"/>
            <a:ext cx="5537915" cy="3293214"/>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oMath>
                            </m:oMathPara>
                          </a14:m>
                          <a:endParaRPr lang="en-CA" i="1" dirty="0"/>
                        </a:p>
                      </a:txBody>
                      <a:tcPr/>
                    </a:tc>
                    <a:tc>
                      <a:txBody>
                        <a:bodyPr/>
                        <a:lstStyle/>
                        <a:p>
                          <a:pPr algn="ctr"/>
                          <a:r>
                            <a:rPr lang="en-US" b="0" i="0" dirty="0">
                              <a:latin typeface="+mn-lt"/>
                            </a:rPr>
                            <a:t>Harvest rate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𝐹</m:t>
                                    </m:r>
                                  </m:sup>
                                </m:sSup>
                              </m:oMath>
                            </m:oMathPara>
                          </a14:m>
                          <a:endParaRPr lang="en-CA" baseline="30000"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m:t>
                                </m:r>
                              </m:oMath>
                            </m:oMathPara>
                          </a14:m>
                          <a:endParaRPr lang="en-CA"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Total removal rate </a:t>
                          </a:r>
                          <a:r>
                            <a:rPr lang="en-US" b="0" baseline="0"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oMath>
                          </a14:m>
                          <a:endParaRPr lang="en-CA" dirty="0"/>
                        </a:p>
                      </a:txBody>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90889464"/>
                  </p:ext>
                </p:extLst>
              </p:nvPr>
            </p:nvGraphicFramePr>
            <p:xfrm>
              <a:off x="239915" y="3370078"/>
              <a:ext cx="5942771" cy="2123440"/>
            </p:xfrm>
            <a:graphic>
              <a:graphicData uri="http://schemas.openxmlformats.org/drawingml/2006/table">
                <a:tbl>
                  <a:tblPr firstRow="1" bandRow="1">
                    <a:tableStyleId>{5C22544A-7EE6-4342-B048-85BDC9FD1C3A}</a:tableStyleId>
                  </a:tblPr>
                  <a:tblGrid>
                    <a:gridCol w="493683">
                      <a:extLst>
                        <a:ext uri="{9D8B030D-6E8A-4147-A177-3AD203B41FA5}">
                          <a16:colId xmlns:a16="http://schemas.microsoft.com/office/drawing/2014/main" val="3610776569"/>
                        </a:ext>
                      </a:extLst>
                    </a:gridCol>
                    <a:gridCol w="1594199">
                      <a:extLst>
                        <a:ext uri="{9D8B030D-6E8A-4147-A177-3AD203B41FA5}">
                          <a16:colId xmlns:a16="http://schemas.microsoft.com/office/drawing/2014/main" val="239986479"/>
                        </a:ext>
                      </a:extLst>
                    </a:gridCol>
                    <a:gridCol w="602428">
                      <a:extLst>
                        <a:ext uri="{9D8B030D-6E8A-4147-A177-3AD203B41FA5}">
                          <a16:colId xmlns:a16="http://schemas.microsoft.com/office/drawing/2014/main" val="1970750827"/>
                        </a:ext>
                      </a:extLst>
                    </a:gridCol>
                    <a:gridCol w="1356549">
                      <a:extLst>
                        <a:ext uri="{9D8B030D-6E8A-4147-A177-3AD203B41FA5}">
                          <a16:colId xmlns:a16="http://schemas.microsoft.com/office/drawing/2014/main" val="3723881842"/>
                        </a:ext>
                      </a:extLst>
                    </a:gridCol>
                    <a:gridCol w="1895912">
                      <a:extLst>
                        <a:ext uri="{9D8B030D-6E8A-4147-A177-3AD203B41FA5}">
                          <a16:colId xmlns:a16="http://schemas.microsoft.com/office/drawing/2014/main" val="3737340937"/>
                        </a:ext>
                      </a:extLst>
                    </a:gridCol>
                  </a:tblGrid>
                  <a:tr h="640080">
                    <a:tc>
                      <a:txBody>
                        <a:bodyPr/>
                        <a:lstStyle/>
                        <a:p>
                          <a:endParaRPr lang="en-US"/>
                        </a:p>
                      </a:txBody>
                      <a:tcPr>
                        <a:blipFill>
                          <a:blip r:embed="rId4"/>
                          <a:stretch>
                            <a:fillRect l="-1235" t="-4717" r="-1109877" b="-243396"/>
                          </a:stretch>
                        </a:blipFill>
                      </a:tcPr>
                    </a:tc>
                    <a:tc>
                      <a:txBody>
                        <a:bodyPr/>
                        <a:lstStyle/>
                        <a:p>
                          <a:endParaRPr lang="en-US"/>
                        </a:p>
                      </a:txBody>
                      <a:tcPr>
                        <a:blipFill>
                          <a:blip r:embed="rId4"/>
                          <a:stretch>
                            <a:fillRect l="-31298" t="-4717" r="-243130" b="-243396"/>
                          </a:stretch>
                        </a:blipFill>
                      </a:tcPr>
                    </a:tc>
                    <a:tc>
                      <a:txBody>
                        <a:bodyPr/>
                        <a:lstStyle/>
                        <a:p>
                          <a:endParaRPr lang="en-US"/>
                        </a:p>
                      </a:txBody>
                      <a:tcPr>
                        <a:blipFill>
                          <a:blip r:embed="rId4"/>
                          <a:stretch>
                            <a:fillRect l="-347475" t="-4717" r="-543434" b="-243396"/>
                          </a:stretch>
                        </a:blipFill>
                      </a:tcPr>
                    </a:tc>
                    <a:tc>
                      <a:txBody>
                        <a:bodyPr/>
                        <a:lstStyle/>
                        <a:p>
                          <a:endParaRPr lang="en-US"/>
                        </a:p>
                      </a:txBody>
                      <a:tcPr>
                        <a:blipFill>
                          <a:blip r:embed="rId4"/>
                          <a:stretch>
                            <a:fillRect l="-198655" t="-4717" r="-141256" b="-243396"/>
                          </a:stretch>
                        </a:blipFill>
                      </a:tcPr>
                    </a:tc>
                    <a:tc>
                      <a:txBody>
                        <a:bodyPr/>
                        <a:lstStyle/>
                        <a:p>
                          <a:endParaRPr lang="en-US"/>
                        </a:p>
                      </a:txBody>
                      <a:tcPr>
                        <a:blipFill>
                          <a:blip r:embed="rId4"/>
                          <a:stretch>
                            <a:fillRect l="-214148" t="-4717" r="-1286" b="-243396"/>
                          </a:stretch>
                        </a:blipFill>
                      </a:tcPr>
                    </a:tc>
                    <a:extLst>
                      <a:ext uri="{0D108BD9-81ED-4DB2-BD59-A6C34878D82A}">
                        <a16:rowId xmlns:a16="http://schemas.microsoft.com/office/drawing/2014/main" val="1846281853"/>
                      </a:ext>
                    </a:extLst>
                  </a:tr>
                  <a:tr h="370840">
                    <a:tc>
                      <a:txBody>
                        <a:bodyPr/>
                        <a:lstStyle/>
                        <a:p>
                          <a:pPr algn="ctr"/>
                          <a:r>
                            <a:rPr lang="en-US" dirty="0"/>
                            <a:t>0.1</a:t>
                          </a:r>
                          <a:endParaRPr lang="en-CA" dirty="0"/>
                        </a:p>
                      </a:txBody>
                      <a:tcPr/>
                    </a:tc>
                    <a:tc>
                      <a:txBody>
                        <a:bodyPr/>
                        <a:lstStyle/>
                        <a:p>
                          <a:pPr algn="ctr"/>
                          <a:r>
                            <a:rPr lang="en-US" dirty="0"/>
                            <a:t>0.095</a:t>
                          </a:r>
                          <a:endParaRPr lang="en-CA" dirty="0"/>
                        </a:p>
                      </a:txBody>
                      <a:tcPr/>
                    </a:tc>
                    <a:tc>
                      <a:txBody>
                        <a:bodyPr/>
                        <a:lstStyle/>
                        <a:p>
                          <a:pPr algn="ctr"/>
                          <a:r>
                            <a:rPr lang="en-US" dirty="0"/>
                            <a:t>0.25</a:t>
                          </a:r>
                          <a:endParaRPr lang="en-CA" dirty="0"/>
                        </a:p>
                      </a:txBody>
                      <a:tcPr/>
                    </a:tc>
                    <a:tc>
                      <a:txBody>
                        <a:bodyPr/>
                        <a:lstStyle/>
                        <a:p>
                          <a:pPr algn="ctr"/>
                          <a:r>
                            <a:rPr lang="en-US" dirty="0"/>
                            <a:t>0.35</a:t>
                          </a:r>
                          <a:endParaRPr lang="en-CA" dirty="0"/>
                        </a:p>
                      </a:txBody>
                      <a:tcPr/>
                    </a:tc>
                    <a:tc>
                      <a:txBody>
                        <a:bodyPr/>
                        <a:lstStyle/>
                        <a:p>
                          <a:pPr algn="ctr"/>
                          <a:r>
                            <a:rPr lang="en-US" dirty="0"/>
                            <a:t>0.295</a:t>
                          </a:r>
                          <a:endParaRPr lang="en-CA" dirty="0"/>
                        </a:p>
                      </a:txBody>
                      <a:tcPr/>
                    </a:tc>
                    <a:extLst>
                      <a:ext uri="{0D108BD9-81ED-4DB2-BD59-A6C34878D82A}">
                        <a16:rowId xmlns:a16="http://schemas.microsoft.com/office/drawing/2014/main" val="578992388"/>
                      </a:ext>
                    </a:extLst>
                  </a:tr>
                  <a:tr h="370840">
                    <a:tc>
                      <a:txBody>
                        <a:bodyPr/>
                        <a:lstStyle/>
                        <a:p>
                          <a:pPr algn="ctr"/>
                          <a:r>
                            <a:rPr lang="en-US" dirty="0"/>
                            <a:t>0.3</a:t>
                          </a:r>
                          <a:endParaRPr lang="en-CA" dirty="0"/>
                        </a:p>
                      </a:txBody>
                      <a:tcPr/>
                    </a:tc>
                    <a:tc>
                      <a:txBody>
                        <a:bodyPr/>
                        <a:lstStyle/>
                        <a:p>
                          <a:pPr algn="ctr"/>
                          <a:r>
                            <a:rPr lang="en-US" dirty="0"/>
                            <a:t>0.259</a:t>
                          </a:r>
                          <a:endParaRPr lang="en-CA" dirty="0"/>
                        </a:p>
                      </a:txBody>
                      <a:tcPr/>
                    </a:tc>
                    <a:tc>
                      <a:txBody>
                        <a:bodyPr/>
                        <a:lstStyle/>
                        <a:p>
                          <a:pPr algn="ctr"/>
                          <a:r>
                            <a:rPr lang="en-US" dirty="0"/>
                            <a:t>0.25</a:t>
                          </a:r>
                          <a:endParaRPr lang="en-CA" dirty="0"/>
                        </a:p>
                      </a:txBody>
                      <a:tcPr/>
                    </a:tc>
                    <a:tc>
                      <a:txBody>
                        <a:bodyPr/>
                        <a:lstStyle/>
                        <a:p>
                          <a:pPr algn="ctr"/>
                          <a:r>
                            <a:rPr lang="en-US" dirty="0"/>
                            <a:t>0.55</a:t>
                          </a:r>
                          <a:endParaRPr lang="en-CA" dirty="0"/>
                        </a:p>
                      </a:txBody>
                      <a:tcPr/>
                    </a:tc>
                    <a:tc>
                      <a:txBody>
                        <a:bodyPr/>
                        <a:lstStyle/>
                        <a:p>
                          <a:pPr algn="ctr"/>
                          <a:r>
                            <a:rPr lang="en-US" dirty="0"/>
                            <a:t>0.423</a:t>
                          </a:r>
                          <a:endParaRPr lang="en-CA" dirty="0"/>
                        </a:p>
                      </a:txBody>
                      <a:tcPr/>
                    </a:tc>
                    <a:extLst>
                      <a:ext uri="{0D108BD9-81ED-4DB2-BD59-A6C34878D82A}">
                        <a16:rowId xmlns:a16="http://schemas.microsoft.com/office/drawing/2014/main" val="13937568"/>
                      </a:ext>
                    </a:extLst>
                  </a:tr>
                  <a:tr h="370840">
                    <a:tc>
                      <a:txBody>
                        <a:bodyPr/>
                        <a:lstStyle/>
                        <a:p>
                          <a:pPr algn="ctr"/>
                          <a:r>
                            <a:rPr lang="en-US" dirty="0"/>
                            <a:t>0.5</a:t>
                          </a:r>
                          <a:endParaRPr lang="en-CA" dirty="0"/>
                        </a:p>
                      </a:txBody>
                      <a:tcPr/>
                    </a:tc>
                    <a:tc>
                      <a:txBody>
                        <a:bodyPr/>
                        <a:lstStyle/>
                        <a:p>
                          <a:pPr algn="ctr"/>
                          <a:r>
                            <a:rPr lang="en-US" dirty="0"/>
                            <a:t>0.393</a:t>
                          </a:r>
                          <a:endParaRPr lang="en-CA" dirty="0"/>
                        </a:p>
                      </a:txBody>
                      <a:tcPr/>
                    </a:tc>
                    <a:tc>
                      <a:txBody>
                        <a:bodyPr/>
                        <a:lstStyle/>
                        <a:p>
                          <a:pPr algn="ctr"/>
                          <a:r>
                            <a:rPr lang="en-US" dirty="0"/>
                            <a:t>0.25</a:t>
                          </a:r>
                          <a:endParaRPr lang="en-CA" dirty="0"/>
                        </a:p>
                      </a:txBody>
                      <a:tcPr/>
                    </a:tc>
                    <a:tc>
                      <a:txBody>
                        <a:bodyPr/>
                        <a:lstStyle/>
                        <a:p>
                          <a:pPr algn="ctr"/>
                          <a:r>
                            <a:rPr lang="en-US" dirty="0"/>
                            <a:t>0.75</a:t>
                          </a:r>
                          <a:endParaRPr lang="en-CA" dirty="0"/>
                        </a:p>
                      </a:txBody>
                      <a:tcPr/>
                    </a:tc>
                    <a:tc>
                      <a:txBody>
                        <a:bodyPr/>
                        <a:lstStyle/>
                        <a:p>
                          <a:pPr algn="ctr"/>
                          <a:r>
                            <a:rPr lang="en-US" dirty="0"/>
                            <a:t>0.528</a:t>
                          </a:r>
                          <a:endParaRPr lang="en-CA" dirty="0"/>
                        </a:p>
                      </a:txBody>
                      <a:tcPr/>
                    </a:tc>
                    <a:extLst>
                      <a:ext uri="{0D108BD9-81ED-4DB2-BD59-A6C34878D82A}">
                        <a16:rowId xmlns:a16="http://schemas.microsoft.com/office/drawing/2014/main" val="1372787945"/>
                      </a:ext>
                    </a:extLst>
                  </a:tr>
                  <a:tr h="370840">
                    <a:tc>
                      <a:txBody>
                        <a:bodyPr/>
                        <a:lstStyle/>
                        <a:p>
                          <a:pPr algn="ctr"/>
                          <a:r>
                            <a:rPr lang="en-US" dirty="0"/>
                            <a:t>0.7</a:t>
                          </a:r>
                          <a:endParaRPr lang="en-CA" dirty="0"/>
                        </a:p>
                      </a:txBody>
                      <a:tcPr/>
                    </a:tc>
                    <a:tc>
                      <a:txBody>
                        <a:bodyPr/>
                        <a:lstStyle/>
                        <a:p>
                          <a:pPr algn="ctr"/>
                          <a:r>
                            <a:rPr lang="en-US" dirty="0"/>
                            <a:t>0.503</a:t>
                          </a:r>
                          <a:endParaRPr lang="en-CA" dirty="0"/>
                        </a:p>
                      </a:txBody>
                      <a:tcPr/>
                    </a:tc>
                    <a:tc>
                      <a:txBody>
                        <a:bodyPr/>
                        <a:lstStyle/>
                        <a:p>
                          <a:pPr algn="ctr"/>
                          <a:r>
                            <a:rPr lang="en-US" dirty="0"/>
                            <a:t>0.25</a:t>
                          </a:r>
                          <a:endParaRPr lang="en-CA" dirty="0"/>
                        </a:p>
                      </a:txBody>
                      <a:tcPr/>
                    </a:tc>
                    <a:tc>
                      <a:txBody>
                        <a:bodyPr/>
                        <a:lstStyle/>
                        <a:p>
                          <a:pPr algn="ctr"/>
                          <a:r>
                            <a:rPr lang="en-US" dirty="0"/>
                            <a:t>0.95</a:t>
                          </a:r>
                          <a:endParaRPr lang="en-CA" dirty="0"/>
                        </a:p>
                      </a:txBody>
                      <a:tcPr/>
                    </a:tc>
                    <a:tc>
                      <a:txBody>
                        <a:bodyPr/>
                        <a:lstStyle/>
                        <a:p>
                          <a:pPr algn="ctr"/>
                          <a:r>
                            <a:rPr lang="en-US" dirty="0"/>
                            <a:t>0.613</a:t>
                          </a:r>
                          <a:endParaRPr lang="en-CA" dirty="0"/>
                        </a:p>
                      </a:txBody>
                      <a:tcPr/>
                    </a:tc>
                    <a:extLst>
                      <a:ext uri="{0D108BD9-81ED-4DB2-BD59-A6C34878D82A}">
                        <a16:rowId xmlns:a16="http://schemas.microsoft.com/office/drawing/2014/main" val="683204680"/>
                      </a:ext>
                    </a:extLst>
                  </a:tr>
                </a:tbl>
              </a:graphicData>
            </a:graphic>
          </p:graphicFrame>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67</a:t>
            </a:fld>
            <a:endParaRPr lang="en-CA"/>
          </a:p>
        </p:txBody>
      </p:sp>
    </p:spTree>
    <p:extLst>
      <p:ext uri="{BB962C8B-B14F-4D97-AF65-F5344CB8AC3E}">
        <p14:creationId xmlns:p14="http://schemas.microsoft.com/office/powerpoint/2010/main" val="15442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track a cohort from the </a:t>
                </a:r>
                <a:r>
                  <a:rPr lang="en-US" u="sng" dirty="0"/>
                  <a:t>age of recruitment </a:t>
                </a:r>
                <a:r>
                  <a:rPr lang="en-US" dirty="0"/>
                  <a:t>to a </a:t>
                </a:r>
                <a:r>
                  <a:rPr lang="en-US" u="sng" dirty="0"/>
                  <a:t>plus group</a:t>
                </a:r>
              </a:p>
              <a:p>
                <a:r>
                  <a:rPr lang="en-US" dirty="0"/>
                  <a:t>We begin assuming no fishing mortality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=0</m:t>
                    </m:r>
                  </m:oMath>
                </a14:m>
                <a:r>
                  <a:rPr lang="en-US" dirty="0"/>
                  <a:t>) so removal is only by natural mortality (</a:t>
                </a:r>
                <a14:m>
                  <m:oMath xmlns:m="http://schemas.openxmlformats.org/officeDocument/2006/math">
                    <m:r>
                      <a:rPr lang="en-US" i="1" dirty="0" smtClean="0">
                        <a:latin typeface="Cambria Math" panose="02040503050406030204" pitchFamily="18" charset="0"/>
                      </a:rPr>
                      <m:t>𝑀</m:t>
                    </m:r>
                  </m:oMath>
                </a14:m>
                <a:r>
                  <a:rPr lang="en-US" dirty="0"/>
                  <a:t>)</a:t>
                </a:r>
              </a:p>
              <a:p>
                <a:r>
                  <a:rPr lang="en-US" dirty="0"/>
                  <a:t>We define </a:t>
                </a:r>
                <a:r>
                  <a:rPr lang="en-US" u="sng" dirty="0"/>
                  <a:t>unfished</a:t>
                </a:r>
                <a:r>
                  <a:rPr lang="en-US" dirty="0"/>
                  <a:t> “survivorship-at-age”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𝑎</m:t>
                            </m:r>
                          </m:sub>
                        </m:sSub>
                      </m:sub>
                    </m:sSub>
                  </m:oMath>
                </a14:m>
                <a:r>
                  <a:rPr lang="en-US" dirty="0"/>
                  <a:t>) as the probability of surviving to age </a:t>
                </a:r>
                <a14:m>
                  <m:oMath xmlns:m="http://schemas.openxmlformats.org/officeDocument/2006/math">
                    <m:r>
                      <a:rPr lang="en-US" i="1">
                        <a:latin typeface="Cambria Math" panose="02040503050406030204" pitchFamily="18" charset="0"/>
                      </a:rPr>
                      <m:t>𝑎</m:t>
                    </m:r>
                  </m:oMath>
                </a14:m>
                <a:r>
                  <a:rPr lang="en-US" dirty="0"/>
                  <a:t> when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=0</m:t>
                    </m:r>
                  </m:oMath>
                </a14:m>
                <a:endParaRPr lang="en-US" dirty="0"/>
              </a:p>
              <a:p>
                <a:endParaRPr lang="en-US" dirty="0"/>
              </a:p>
              <a:p>
                <a:r>
                  <a:rPr lang="en-US" dirty="0"/>
                  <a:t>Example with </a:t>
                </a:r>
                <a:r>
                  <a:rPr lang="en-US" u="sng" dirty="0"/>
                  <a:t>age of recruitment </a:t>
                </a:r>
                <a:r>
                  <a:rPr lang="en-US" dirty="0"/>
                  <a:t>= 1, </a:t>
                </a:r>
                <a:r>
                  <a:rPr lang="en-US" u="sng" dirty="0"/>
                  <a:t>plus group </a:t>
                </a:r>
                <a:r>
                  <a:rPr lang="en-US" dirty="0"/>
                  <a:t>= 9</a:t>
                </a:r>
                <a:r>
                  <a:rPr lang="en-US" baseline="30000" dirty="0"/>
                  <a:t>+</a:t>
                </a:r>
                <a:r>
                  <a:rPr lang="en-US" dirty="0"/>
                  <a:t>, and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68</a:t>
            </a:fld>
            <a:endParaRPr lang="en-CA"/>
          </a:p>
        </p:txBody>
      </p:sp>
    </p:spTree>
    <p:extLst>
      <p:ext uri="{BB962C8B-B14F-4D97-AF65-F5344CB8AC3E}">
        <p14:creationId xmlns:p14="http://schemas.microsoft.com/office/powerpoint/2010/main" val="424927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07411" y="4102369"/>
            <a:ext cx="4584589" cy="2755631"/>
          </a:xfrm>
          <a:prstGeom prst="rect">
            <a:avLst/>
          </a:prstGeom>
        </p:spPr>
      </p:pic>
      <p:pic>
        <p:nvPicPr>
          <p:cNvPr id="15" name="Picture 14"/>
          <p:cNvPicPr>
            <a:picLocks noChangeAspect="1"/>
          </p:cNvPicPr>
          <p:nvPr/>
        </p:nvPicPr>
        <p:blipFill>
          <a:blip r:embed="rId3"/>
          <a:stretch>
            <a:fillRect/>
          </a:stretch>
        </p:blipFill>
        <p:spPr>
          <a:xfrm>
            <a:off x="0" y="4102369"/>
            <a:ext cx="4584589" cy="2755631"/>
          </a:xfrm>
          <a:prstGeom prst="rect">
            <a:avLst/>
          </a:prstGeom>
        </p:spPr>
      </p:pic>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t>
                </a:r>
                <a14:m>
                  <m:oMath xmlns:m="http://schemas.openxmlformats.org/officeDocument/2006/math">
                    <m:r>
                      <a:rPr lang="en-US" b="0" i="1" dirty="0" smtClean="0">
                        <a:latin typeface="Cambria Math" panose="02040503050406030204" pitchFamily="18" charset="0"/>
                      </a:rPr>
                      <m:t>𝑀</m:t>
                    </m:r>
                    <m:r>
                      <a:rPr lang="en-US" b="0" i="1" dirty="0" smtClean="0">
                        <a:latin typeface="Cambria Math" panose="02040503050406030204" pitchFamily="18" charset="0"/>
                      </a:rPr>
                      <m:t>=0.3</m:t>
                    </m:r>
                  </m:oMath>
                </a14:m>
                <a:endParaRPr lang="en-US" dirty="0"/>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𝑠𝑢𝑟𝑣𝑖𝑣𝑖𝑛𝑔</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1</m:t>
                        </m:r>
                      </m:e>
                    </m:d>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=2</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2</m:t>
                        </m:r>
                      </m:e>
                    </m:d>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0.3</m:t>
                        </m:r>
                      </m:sup>
                    </m:sSup>
                  </m:oMath>
                </a14:m>
                <a:endParaRPr lang="en-US" baseline="30000" dirty="0"/>
              </a:p>
              <a:p>
                <a:pPr lvl="1"/>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=3</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3</m:t>
                        </m:r>
                      </m:e>
                    </m:d>
                    <m:r>
                      <a:rPr lang="en-US" i="1">
                        <a:latin typeface="Cambria Math" panose="02040503050406030204" pitchFamily="18" charset="0"/>
                      </a:rPr>
                      <m:t>=1</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sup>
                    </m:sSup>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=4</m:t>
                            </m:r>
                          </m:sub>
                        </m:sSub>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𝑎𝑔𝑒</m:t>
                        </m:r>
                        <m:r>
                          <a:rPr lang="en-US" i="1">
                            <a:latin typeface="Cambria Math" panose="02040503050406030204" pitchFamily="18" charset="0"/>
                          </a:rPr>
                          <m:t> 4</m:t>
                        </m:r>
                      </m:e>
                    </m:d>
                    <m:r>
                      <a:rPr lang="en-US" i="1">
                        <a:latin typeface="Cambria Math" panose="02040503050406030204" pitchFamily="18" charset="0"/>
                      </a:rPr>
                      <m:t>=1</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up>
                    </m:sSup>
                  </m:oMath>
                </a14:m>
                <a:r>
                  <a:rPr lang="en-US" dirty="0"/>
                  <a:t>		</a:t>
                </a:r>
              </a:p>
              <a:p>
                <a:pPr marL="457200" lvl="1" indent="0">
                  <a:buNone/>
                </a:pPr>
                <a:endParaRPr lang="en-US" dirty="0"/>
              </a:p>
              <a:p>
                <a:pPr marL="457200" lvl="1" indent="0">
                  <a:buNone/>
                </a:pPr>
                <a:r>
                  <a:rPr lang="en-US"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sSub>
                          <m:sSubPr>
                            <m:ctrlPr>
                              <a:rPr lang="en-US" i="1">
                                <a:latin typeface="Cambria Math" panose="02040503050406030204" pitchFamily="18" charset="0"/>
                              </a:rPr>
                            </m:ctrlPr>
                          </m:sSubPr>
                          <m:e>
                            <m:r>
                              <a:rPr lang="en-US" i="1">
                                <a:latin typeface="Cambria Math" panose="02040503050406030204" pitchFamily="18" charset="0"/>
                              </a:rPr>
                              <m:t>0</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𝑎</m:t>
                            </m:r>
                          </m:sub>
                        </m:sSub>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m:t>
                            </m:r>
                          </m:e>
                        </m:d>
                        <m:r>
                          <a:rPr lang="en-US" i="1">
                            <a:latin typeface="Cambria Math" panose="02040503050406030204" pitchFamily="18" charset="0"/>
                            <a:ea typeface="Cambria Math" panose="02040503050406030204" pitchFamily="18" charset="0"/>
                          </a:rPr>
                          <m:t>𝑀</m:t>
                        </m:r>
                      </m:sup>
                    </m:sSup>
                  </m:oMath>
                </a14:m>
                <a:endParaRPr lang="en-US" baseline="30000" dirty="0"/>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8" name="Rectangle 7"/>
          <p:cNvSpPr/>
          <p:nvPr/>
        </p:nvSpPr>
        <p:spPr>
          <a:xfrm>
            <a:off x="2435629" y="5902035"/>
            <a:ext cx="2003367" cy="648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1404370" y="5522418"/>
            <a:ext cx="385156" cy="4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p:cNvCxnSpPr/>
          <p:nvPr/>
        </p:nvCxnSpPr>
        <p:spPr>
          <a:xfrm flipH="1">
            <a:off x="5328458" y="1690688"/>
            <a:ext cx="457200" cy="515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5658" y="1388825"/>
            <a:ext cx="3208713" cy="369332"/>
          </a:xfrm>
          <a:prstGeom prst="rect">
            <a:avLst/>
          </a:prstGeom>
          <a:noFill/>
        </p:spPr>
        <p:txBody>
          <a:bodyPr wrap="square" rtlCol="0">
            <a:spAutoFit/>
          </a:bodyPr>
          <a:lstStyle/>
          <a:p>
            <a:r>
              <a:rPr lang="en-US" dirty="0">
                <a:solidFill>
                  <a:srgbClr val="C00000"/>
                </a:solidFill>
              </a:rPr>
              <a:t>age 1 = age of recruitment</a:t>
            </a:r>
            <a:endParaRPr lang="en-CA" dirty="0">
              <a:solidFill>
                <a:srgbClr val="C00000"/>
              </a:solidFill>
            </a:endParaRPr>
          </a:p>
        </p:txBody>
      </p:sp>
      <p:sp>
        <p:nvSpPr>
          <p:cNvPr id="4" name="Slide Number Placeholder 3"/>
          <p:cNvSpPr>
            <a:spLocks noGrp="1"/>
          </p:cNvSpPr>
          <p:nvPr>
            <p:ph type="sldNum" sz="quarter" idx="12"/>
          </p:nvPr>
        </p:nvSpPr>
        <p:spPr/>
        <p:txBody>
          <a:bodyPr/>
          <a:lstStyle/>
          <a:p>
            <a:fld id="{EEDFA2F9-C25F-4A63-B46B-7B5C200A39D1}" type="slidenum">
              <a:rPr lang="en-CA" smtClean="0"/>
              <a:t>69</a:t>
            </a:fld>
            <a:endParaRPr lang="en-CA"/>
          </a:p>
        </p:txBody>
      </p:sp>
    </p:spTree>
    <p:extLst>
      <p:ext uri="{BB962C8B-B14F-4D97-AF65-F5344CB8AC3E}">
        <p14:creationId xmlns:p14="http://schemas.microsoft.com/office/powerpoint/2010/main" val="28213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35126"/>
            <a:ext cx="10515600" cy="1325563"/>
          </a:xfrm>
        </p:spPr>
        <p:txBody>
          <a:bodyPr/>
          <a:lstStyle/>
          <a:p>
            <a:r>
              <a:rPr lang="en-US" dirty="0"/>
              <a:t>Exercises</a:t>
            </a:r>
          </a:p>
        </p:txBody>
      </p:sp>
      <p:sp>
        <p:nvSpPr>
          <p:cNvPr id="3" name="Content Placeholder 2"/>
          <p:cNvSpPr>
            <a:spLocks noGrp="1"/>
          </p:cNvSpPr>
          <p:nvPr>
            <p:ph idx="1"/>
          </p:nvPr>
        </p:nvSpPr>
        <p:spPr>
          <a:xfrm>
            <a:off x="872836" y="2704056"/>
            <a:ext cx="10875188" cy="3326667"/>
          </a:xfrm>
        </p:spPr>
        <p:txBody>
          <a:bodyPr>
            <a:normAutofit/>
          </a:bodyPr>
          <a:lstStyle/>
          <a:p>
            <a:r>
              <a:rPr lang="en-US" dirty="0"/>
              <a:t>Exercises in </a:t>
            </a:r>
            <a:r>
              <a:rPr lang="en-US" dirty="0" err="1"/>
              <a:t>RMarkdown</a:t>
            </a:r>
            <a:endParaRPr lang="en-US" dirty="0"/>
          </a:p>
          <a:p>
            <a:r>
              <a:rPr lang="en-US" dirty="0"/>
              <a:t>We’ll demo Exercises 1, 2 and 4 today, while Exercise 3 can be completed on your own before the second session (Nov 22)</a:t>
            </a:r>
          </a:p>
          <a:p>
            <a:r>
              <a:rPr lang="en-US" dirty="0"/>
              <a:t>We will provide you with the html files today so you can follow along and we’ll provide the code after the session</a:t>
            </a:r>
          </a:p>
          <a:p>
            <a:r>
              <a:rPr lang="en-US" dirty="0"/>
              <a:t>Next week we’ll go through Exercise 5 (reference points with time-varying growth)</a:t>
            </a:r>
          </a:p>
        </p:txBody>
      </p:sp>
      <p:pic>
        <p:nvPicPr>
          <p:cNvPr id="4" name="Picture 3"/>
          <p:cNvPicPr>
            <a:picLocks noChangeAspect="1"/>
          </p:cNvPicPr>
          <p:nvPr/>
        </p:nvPicPr>
        <p:blipFill rotWithShape="1">
          <a:blip r:embed="rId2"/>
          <a:srcRect r="19265"/>
          <a:stretch/>
        </p:blipFill>
        <p:spPr>
          <a:xfrm>
            <a:off x="2747963" y="0"/>
            <a:ext cx="5297633" cy="1985560"/>
          </a:xfrm>
          <a:prstGeom prst="rect">
            <a:avLst/>
          </a:prstGeom>
        </p:spPr>
      </p:pic>
      <p:pic>
        <p:nvPicPr>
          <p:cNvPr id="5" name="Picture 4"/>
          <p:cNvPicPr>
            <a:picLocks noChangeAspect="1"/>
          </p:cNvPicPr>
          <p:nvPr/>
        </p:nvPicPr>
        <p:blipFill>
          <a:blip r:embed="rId3"/>
          <a:stretch>
            <a:fillRect/>
          </a:stretch>
        </p:blipFill>
        <p:spPr>
          <a:xfrm>
            <a:off x="8364538" y="491"/>
            <a:ext cx="4041530" cy="1985560"/>
          </a:xfrm>
          <a:prstGeom prst="rect">
            <a:avLst/>
          </a:prstGeom>
        </p:spPr>
      </p:pic>
      <p:sp>
        <p:nvSpPr>
          <p:cNvPr id="6" name="Slide Number Placeholder 5"/>
          <p:cNvSpPr>
            <a:spLocks noGrp="1"/>
          </p:cNvSpPr>
          <p:nvPr>
            <p:ph type="sldNum" sz="quarter" idx="12"/>
          </p:nvPr>
        </p:nvSpPr>
        <p:spPr/>
        <p:txBody>
          <a:bodyPr/>
          <a:lstStyle/>
          <a:p>
            <a:fld id="{EEDFA2F9-C25F-4A63-B46B-7B5C200A39D1}" type="slidenum">
              <a:rPr lang="en-CA" smtClean="0"/>
              <a:t>7</a:t>
            </a:fld>
            <a:endParaRPr lang="en-CA"/>
          </a:p>
        </p:txBody>
      </p:sp>
    </p:spTree>
    <p:extLst>
      <p:ext uri="{BB962C8B-B14F-4D97-AF65-F5344CB8AC3E}">
        <p14:creationId xmlns:p14="http://schemas.microsoft.com/office/powerpoint/2010/main" val="3113885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solidFill>
                <a:srgbClr val="0000F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748848"/>
              </a:xfrm>
            </p:spPr>
            <p:txBody>
              <a:bodyPr>
                <a:normAutofit/>
              </a:bodyPr>
              <a:lstStyle/>
              <a:p>
                <a:pPr marL="0" indent="0">
                  <a:buNone/>
                </a:pP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𝑠𝑢𝑟𝑣𝑖𝑣𝑖𝑛𝑔</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𝑎𝑔𝑒</m:t>
                        </m:r>
                        <m:r>
                          <a:rPr lang="en-US" b="0" i="1" smtClean="0">
                            <a:latin typeface="Cambria Math" panose="02040503050406030204" pitchFamily="18" charset="0"/>
                          </a:rPr>
                          <m:t> 9 </m:t>
                        </m:r>
                      </m:e>
                    </m:d>
                    <m:r>
                      <a:rPr lang="en-US" i="1">
                        <a:latin typeface="Cambria Math" panose="02040503050406030204" pitchFamily="18" charset="0"/>
                      </a:rPr>
                      <m:t>=</m:t>
                    </m:r>
                  </m:oMath>
                </a14:m>
                <a:r>
                  <a:rPr lang="en-US" baseline="30000"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𝑀</m:t>
                        </m:r>
                      </m:sup>
                    </m:sSup>
                  </m:oMath>
                </a14:m>
                <a:r>
                  <a:rPr lang="en-US" baseline="3000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𝑀</m:t>
                        </m:r>
                      </m:sup>
                    </m:sSup>
                  </m:oMath>
                </a14:m>
                <a:r>
                  <a:rPr lang="en-US" dirty="0"/>
                  <a:t> + …</a:t>
                </a:r>
                <a:endParaRPr lang="en-US" baseline="30000" dirty="0"/>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d>
                      <m:dPr>
                        <m:ctrlPr>
                          <a:rPr lang="en-US" i="1" smtClean="0">
                            <a:latin typeface="Cambria Math" panose="02040503050406030204" pitchFamily="18" charset="0"/>
                          </a:rPr>
                        </m:ctrlPr>
                      </m:dPr>
                      <m:e>
                        <m:r>
                          <a:rPr lang="en-US" i="1">
                            <a:latin typeface="Cambria Math" panose="02040503050406030204" pitchFamily="18" charset="0"/>
                          </a:rPr>
                          <m:t>1+</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2 </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𝑀</m:t>
                            </m:r>
                          </m:sup>
                        </m:sSup>
                        <m:r>
                          <m:rPr>
                            <m:nor/>
                          </m:rPr>
                          <a:rPr lang="en-US" dirty="0"/>
                          <m:t>)</m:t>
                        </m:r>
                        <m:r>
                          <m:rPr>
                            <m:nor/>
                          </m:rPr>
                          <a:rPr lang="en-US" baseline="30000" dirty="0"/>
                          <m:t>3  </m:t>
                        </m:r>
                        <m:r>
                          <a:rPr lang="en-US" i="1">
                            <a:latin typeface="Cambria Math" panose="02040503050406030204" pitchFamily="18" charset="0"/>
                          </a:rPr>
                          <m:t>+</m:t>
                        </m:r>
                        <m:r>
                          <m:rPr>
                            <m:nor/>
                          </m:rPr>
                          <a:rPr lang="en-US" dirty="0"/>
                          <m:t> …</m:t>
                        </m:r>
                        <m:r>
                          <m:rPr>
                            <m:nor/>
                          </m:rPr>
                          <a:rPr lang="en-US" baseline="30000" dirty="0"/>
                          <m:t> </m:t>
                        </m:r>
                      </m:e>
                    </m:d>
                  </m:oMath>
                </a14:m>
                <a:endParaRPr lang="en-US" i="1" dirty="0">
                  <a:latin typeface="Cambria Math" panose="02040503050406030204" pitchFamily="18" charset="0"/>
                </a:endParaRPr>
              </a:p>
              <a:p>
                <a:pPr marL="0" indent="0">
                  <a:buNone/>
                </a:pP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rPr>
                          <m:t>𝑙</m:t>
                        </m:r>
                      </m:e>
                      <m:sub>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9</m:t>
                            </m:r>
                          </m:e>
                          <m:sup>
                            <m:r>
                              <a:rPr lang="en-US" i="1">
                                <a:latin typeface="Cambria Math" panose="02040503050406030204" pitchFamily="18" charset="0"/>
                              </a:rPr>
                              <m:t>+</m:t>
                            </m:r>
                          </m:sup>
                        </m:sSup>
                      </m:sub>
                    </m:sSub>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𝑀</m:t>
                        </m:r>
                      </m:sup>
                    </m:sSup>
                    <m:f>
                      <m:fPr>
                        <m:ctrlPr>
                          <a:rPr lang="en-US" i="1" baseline="30000"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𝑀</m:t>
                            </m:r>
                          </m:sup>
                        </m:sSup>
                      </m:den>
                    </m:f>
                  </m:oMath>
                </a14:m>
                <a:endParaRPr lang="en-US" baseline="30000" dirty="0"/>
              </a:p>
              <a:p>
                <a:pPr marL="0" indent="0">
                  <a:buNone/>
                </a:pPr>
                <a:endParaRPr lang="en-US" baseline="30000" dirty="0"/>
              </a:p>
              <a:p>
                <a:pPr marL="0" indent="0">
                  <a:buNone/>
                </a:pPr>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748848"/>
              </a:xfrm>
              <a:blipFill>
                <a:blip r:embed="rId2"/>
                <a:stretch>
                  <a:fillRect t="-5575" r="-174"/>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3524025" y="4235263"/>
            <a:ext cx="3726872" cy="1441933"/>
          </a:xfrm>
          <a:prstGeom prst="rect">
            <a:avLst/>
          </a:prstGeom>
        </p:spPr>
      </p:pic>
      <p:sp>
        <p:nvSpPr>
          <p:cNvPr id="16" name="Rectangle 15"/>
          <p:cNvSpPr/>
          <p:nvPr/>
        </p:nvSpPr>
        <p:spPr>
          <a:xfrm>
            <a:off x="2974837" y="2779218"/>
            <a:ext cx="871949" cy="649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lide Number Placeholder 3"/>
          <p:cNvSpPr>
            <a:spLocks noGrp="1"/>
          </p:cNvSpPr>
          <p:nvPr>
            <p:ph type="sldNum" sz="quarter" idx="12"/>
          </p:nvPr>
        </p:nvSpPr>
        <p:spPr/>
        <p:txBody>
          <a:bodyPr/>
          <a:lstStyle/>
          <a:p>
            <a:fld id="{EEDFA2F9-C25F-4A63-B46B-7B5C200A39D1}" type="slidenum">
              <a:rPr lang="en-CA" smtClean="0"/>
              <a:t>70</a:t>
            </a:fld>
            <a:endParaRPr lang="en-CA"/>
          </a:p>
        </p:txBody>
      </p:sp>
    </p:spTree>
    <p:extLst>
      <p:ext uri="{BB962C8B-B14F-4D97-AF65-F5344CB8AC3E}">
        <p14:creationId xmlns:p14="http://schemas.microsoft.com/office/powerpoint/2010/main" val="15156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a:t>
            </a:r>
            <a:r>
              <a:rPr lang="en-CA" sz="3600" b="1" u="sng" dirty="0">
                <a:solidFill>
                  <a:srgbClr val="0000FF"/>
                </a:solidFill>
              </a:rPr>
              <a:t>Unfished</a:t>
            </a:r>
            <a:r>
              <a:rPr lang="en-CA" sz="3600" b="1" dirty="0">
                <a:solidFill>
                  <a:srgbClr val="0000FF"/>
                </a:solidFill>
              </a:rPr>
              <a:t> Survivorship</a:t>
            </a:r>
            <a:endParaRPr lang="en-CA" sz="3600" dirty="0"/>
          </a:p>
        </p:txBody>
      </p:sp>
      <p:sp>
        <p:nvSpPr>
          <p:cNvPr id="3" name="Content Placeholder 2"/>
          <p:cNvSpPr>
            <a:spLocks noGrp="1"/>
          </p:cNvSpPr>
          <p:nvPr>
            <p:ph idx="1"/>
          </p:nvPr>
        </p:nvSpPr>
        <p:spPr/>
        <p:txBody>
          <a:bodyPr/>
          <a:lstStyle/>
          <a:p>
            <a:r>
              <a:rPr lang="en-US" u="sng" dirty="0"/>
              <a:t>Unfished</a:t>
            </a:r>
            <a:r>
              <a:rPr lang="en-US" dirty="0"/>
              <a:t> survivorship-at-age</a:t>
            </a:r>
          </a:p>
          <a:p>
            <a:endParaRPr lang="en-US" baseline="30000" dirty="0"/>
          </a:p>
          <a:p>
            <a:endParaRPr lang="en-CA" dirty="0"/>
          </a:p>
          <a:p>
            <a:pPr lvl="1"/>
            <a:endParaRPr lang="en-CA" dirty="0"/>
          </a:p>
        </p:txBody>
      </p:sp>
      <mc:AlternateContent xmlns:mc="http://schemas.openxmlformats.org/markup-compatibility/2006" xmlns:a14="http://schemas.microsoft.com/office/drawing/2010/main">
        <mc:Choice Requires="a14">
          <p:sp>
            <p:nvSpPr>
              <p:cNvPr id="5" name="TextBox 4"/>
              <p:cNvSpPr txBox="1"/>
              <p:nvPr/>
            </p:nvSpPr>
            <p:spPr>
              <a:xfrm>
                <a:off x="2502593" y="2849391"/>
                <a:ext cx="7562734" cy="17050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just"/>
                <a14:m>
                  <m:oMathPara xmlns:m="http://schemas.openxmlformats.org/officeDocument/2006/math">
                    <m:oMathParaPr>
                      <m:jc m:val="center"/>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sub>
                          </m:sSub>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latin typeface="Cambria Math" panose="02040503050406030204" pitchFamily="18" charset="0"/>
                                          </a:rPr>
                                        </m:ctrlPr>
                                      </m:sSubPr>
                                      <m:e>
                                        <m:r>
                                          <a:rPr lang="en-US" sz="2400" i="1">
                                            <a:latin typeface="Cambria Math" panose="02040503050406030204" pitchFamily="18" charset="0"/>
                                          </a:rPr>
                                          <m:t>𝑙</m:t>
                                        </m:r>
                                      </m:e>
                                      <m:sub>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𝑎</m:t>
                                            </m:r>
                                            <m:r>
                                              <a:rPr lang="en-US" sz="2400" b="0" i="1" smtClean="0">
                                                <a:latin typeface="Cambria Math" panose="02040503050406030204" pitchFamily="18" charset="0"/>
                                              </a:rPr>
                                              <m:t>−1</m:t>
                                            </m:r>
                                          </m:sub>
                                        </m:sSub>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2593" y="2849391"/>
                <a:ext cx="7562734" cy="1705082"/>
              </a:xfrm>
              <a:prstGeom prst="rect">
                <a:avLst/>
              </a:prstGeo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71</a:t>
            </a:fld>
            <a:endParaRPr lang="en-CA"/>
          </a:p>
        </p:txBody>
      </p:sp>
    </p:spTree>
    <p:extLst>
      <p:ext uri="{BB962C8B-B14F-4D97-AF65-F5344CB8AC3E}">
        <p14:creationId xmlns:p14="http://schemas.microsoft.com/office/powerpoint/2010/main" val="1925492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Survivorship </a:t>
                </a:r>
                <a:r>
                  <a:rPr lang="en-US" b="1" dirty="0"/>
                  <a:t>when we add fishing mortality (</a:t>
                </a:r>
                <a14:m>
                  <m:oMath xmlns:m="http://schemas.openxmlformats.org/officeDocument/2006/math">
                    <m:r>
                      <a:rPr lang="en-US" b="1" i="1" dirty="0" smtClean="0">
                        <a:latin typeface="Cambria Math" panose="02040503050406030204" pitchFamily="18" charset="0"/>
                      </a:rPr>
                      <m:t>𝑭</m:t>
                    </m:r>
                  </m:oMath>
                </a14:m>
                <a:r>
                  <a:rPr lang="en-US" b="1" dirty="0"/>
                  <a:t>)</a:t>
                </a:r>
                <a:r>
                  <a:rPr lang="en-US" dirty="0"/>
                  <a:t>:</a:t>
                </a:r>
              </a:p>
              <a:p>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0C6C03-966C-41D8-8D9C-6B4867432982}"/>
                  </a:ext>
                </a:extLst>
              </p:cNvPr>
              <p:cNvSpPr txBox="1"/>
              <p:nvPr/>
            </p:nvSpPr>
            <p:spPr>
              <a:xfrm>
                <a:off x="3292303" y="2506890"/>
                <a:ext cx="6546086" cy="166481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right"/>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d>
                        <m:dPr>
                          <m:begChr m:val="{"/>
                          <m:endChr m:val=""/>
                          <m:ctrlPr>
                            <a:rPr lang="en-CA" sz="2400" i="1">
                              <a:solidFill>
                                <a:schemeClr val="tx1"/>
                              </a:solidFill>
                              <a:effectLst/>
                              <a:latin typeface="Cambria Math" panose="02040503050406030204" pitchFamily="18" charset="0"/>
                            </a:rPr>
                          </m:ctrlPr>
                        </m:dPr>
                        <m:e>
                          <m:m>
                            <m:mPr>
                              <m:mcs>
                                <m:mc>
                                  <m:mcPr>
                                    <m:count m:val="1"/>
                                    <m:mcJc m:val="center"/>
                                  </m:mcPr>
                                </m:mc>
                              </m:mcs>
                              <m:ctrlPr>
                                <a:rPr lang="en-CA" sz="2400" i="1" smtClean="0">
                                  <a:solidFill>
                                    <a:schemeClr val="tx1"/>
                                  </a:solidFill>
                                  <a:effectLst/>
                                  <a:latin typeface="Cambria Math" panose="02040503050406030204" pitchFamily="18" charset="0"/>
                                </a:rPr>
                              </m:ctrlPr>
                            </m:mPr>
                            <m:mr>
                              <m:e>
                                <m:r>
                                  <a:rPr lang="en-US" sz="2400" i="1">
                                    <a:solidFill>
                                      <a:schemeClr val="tx1"/>
                                    </a:solidFill>
                                    <a:effectLst/>
                                    <a:latin typeface="Cambria Math" panose="02040503050406030204" pitchFamily="18" charset="0"/>
                                  </a:rPr>
                                  <m:t>1</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 </m:t>
                                </m:r>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𝑟𝑒𝑐</m:t>
                                    </m:r>
                                  </m:sub>
                                </m:sSub>
                              </m:e>
                            </m:mr>
                            <m:mr>
                              <m:e>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r>
                                  <a:rPr lang="en-US" sz="2400" b="0" i="1" smtClean="0">
                                    <a:solidFill>
                                      <a:schemeClr val="tx1"/>
                                    </a:solidFill>
                                    <a:effectLst/>
                                    <a:latin typeface="Cambria Math" panose="02040503050406030204" pitchFamily="18" charset="0"/>
                                  </a:rPr>
                                  <m:t>             </m:t>
                                </m:r>
                                <m:sSub>
                                  <m:sSubPr>
                                    <m:ctrlPr>
                                      <a:rPr lang="en-CA"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𝑟𝑒𝑐</m:t>
                                    </m:r>
                                  </m:sub>
                                </m:sSub>
                                <m:r>
                                  <a:rPr lang="en-US" sz="2400" b="0" i="1" smtClean="0">
                                    <a:solidFill>
                                      <a:schemeClr val="tx1"/>
                                    </a:solidFill>
                                    <a:latin typeface="Cambria Math" panose="02040503050406030204" pitchFamily="18" charset="0"/>
                                  </a:rPr>
                                  <m:t>&lt;</m:t>
                                </m:r>
                                <m:r>
                                  <a:rPr lang="en-US" sz="2400" i="1">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&lt;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r>
                              <m:e>
                                <m:f>
                                  <m:fPr>
                                    <m:ctrlPr>
                                      <a:rPr lang="en-CA" sz="2400" i="1">
                                        <a:solidFill>
                                          <a:schemeClr val="tx1"/>
                                        </a:solidFill>
                                        <a:effectLst/>
                                        <a:latin typeface="Cambria Math" panose="02040503050406030204" pitchFamily="18" charset="0"/>
                                      </a:rPr>
                                    </m:ctrlPr>
                                  </m:fPr>
                                  <m:num>
                                    <m:sSub>
                                      <m:sSubPr>
                                        <m:ctrlPr>
                                          <a:rPr lang="en-CA" sz="2400" i="1">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𝑙</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−1</m:t>
                                            </m:r>
                                          </m:sub>
                                        </m:sSub>
                                        <m:r>
                                          <a:rPr lang="en-US" sz="2400" i="1">
                                            <a:solidFill>
                                              <a:schemeClr val="tx1"/>
                                            </a:solidFill>
                                            <a:effectLst/>
                                            <a:latin typeface="Cambria Math" panose="02040503050406030204" pitchFamily="18" charset="0"/>
                                          </a:rPr>
                                          <m:t>)</m:t>
                                        </m:r>
                                      </m:sup>
                                    </m:sSup>
                                  </m:num>
                                  <m:den>
                                    <m:r>
                                      <a:rPr lang="en-US" sz="2400" i="1">
                                        <a:solidFill>
                                          <a:schemeClr val="tx1"/>
                                        </a:solidFill>
                                        <a:effectLst/>
                                        <a:latin typeface="Cambria Math" panose="02040503050406030204" pitchFamily="18" charset="0"/>
                                      </a:rPr>
                                      <m:t>1−</m:t>
                                    </m:r>
                                    <m:sSup>
                                      <m:sSupPr>
                                        <m:ctrlPr>
                                          <a:rPr lang="en-CA" sz="2400" i="1">
                                            <a:solidFill>
                                              <a:schemeClr val="tx1"/>
                                            </a:solidFill>
                                            <a:effectLst/>
                                            <a:latin typeface="Cambria Math" panose="02040503050406030204" pitchFamily="18" charset="0"/>
                                          </a:rPr>
                                        </m:ctrlPr>
                                      </m:sSupPr>
                                      <m:e>
                                        <m:r>
                                          <a:rPr lang="en-US" sz="2400" i="1">
                                            <a:solidFill>
                                              <a:schemeClr val="tx1"/>
                                            </a:solidFill>
                                            <a:effectLst/>
                                            <a:latin typeface="Cambria Math" panose="02040503050406030204" pitchFamily="18" charset="0"/>
                                          </a:rPr>
                                          <m:t>𝑒</m:t>
                                        </m:r>
                                      </m:e>
                                      <m:sup>
                                        <m:r>
                                          <a:rPr lang="en-US" sz="2400" b="0" i="1" smtClean="0">
                                            <a:solidFill>
                                              <a:schemeClr val="tx1"/>
                                            </a:solidFill>
                                            <a:effectLst/>
                                            <a:latin typeface="Cambria Math" panose="02040503050406030204" pitchFamily="18" charset="0"/>
                                          </a:rPr>
                                          <m:t>−</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𝑀</m:t>
                                            </m:r>
                                          </m:e>
                                          <m:sub>
                                            <m:r>
                                              <a:rPr lang="en-US" sz="2400" i="1">
                                                <a:solidFill>
                                                  <a:schemeClr val="tx1"/>
                                                </a:solidFill>
                                                <a:effectLst/>
                                                <a:latin typeface="Cambria Math" panose="02040503050406030204" pitchFamily="18" charset="0"/>
                                              </a:rPr>
                                              <m:t>𝑎</m:t>
                                            </m:r>
                                          </m:sub>
                                        </m:sSub>
                                        <m:r>
                                          <a:rPr lang="en-US" sz="2400" b="0" i="1" smtClean="0">
                                            <a:solidFill>
                                              <a:schemeClr val="tx1"/>
                                            </a:solidFill>
                                            <a:effectLst/>
                                            <a:latin typeface="Cambria Math" panose="02040503050406030204" pitchFamily="18" charset="0"/>
                                          </a:rPr>
                                          <m:t>+</m:t>
                                        </m:r>
                                        <m:r>
                                          <a:rPr lang="en-US" sz="2400" i="1" smtClean="0">
                                            <a:solidFill>
                                              <a:schemeClr val="tx1"/>
                                            </a:solidFill>
                                            <a:effectLst/>
                                            <a:latin typeface="Cambria Math" panose="02040503050406030204" pitchFamily="18" charset="0"/>
                                          </a:rPr>
                                          <m:t>𝐹</m:t>
                                        </m:r>
                                        <m:sSub>
                                          <m:sSubPr>
                                            <m:ctrlPr>
                                              <a:rPr lang="en-CA"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𝑣</m:t>
                                            </m:r>
                                          </m:e>
                                          <m:sub>
                                            <m:r>
                                              <a:rPr lang="en-US" sz="2400" i="1">
                                                <a:solidFill>
                                                  <a:schemeClr val="tx1"/>
                                                </a:solidFill>
                                                <a:effectLst/>
                                                <a:latin typeface="Cambria Math" panose="02040503050406030204" pitchFamily="18" charset="0"/>
                                              </a:rPr>
                                              <m:t>𝑎</m:t>
                                            </m:r>
                                          </m:sub>
                                        </m:sSub>
                                        <m:r>
                                          <a:rPr lang="en-US" sz="2400" i="1">
                                            <a:solidFill>
                                              <a:schemeClr val="tx1"/>
                                            </a:solidFill>
                                            <a:effectLst/>
                                            <a:latin typeface="Cambria Math" panose="02040503050406030204" pitchFamily="18" charset="0"/>
                                          </a:rPr>
                                          <m:t>)</m:t>
                                        </m:r>
                                      </m:sup>
                                    </m:sSup>
                                  </m:den>
                                </m:f>
                                <m:r>
                                  <a:rPr lang="en-US" sz="2400" b="0" i="1" smtClean="0">
                                    <a:solidFill>
                                      <a:schemeClr val="tx1"/>
                                    </a:solidFill>
                                    <a:effectLst/>
                                    <a:latin typeface="Cambria Math" panose="02040503050406030204" pitchFamily="18" charset="0"/>
                                  </a:rPr>
                                  <m:t>                           </m:t>
                                </m:r>
                                <m:r>
                                  <a:rPr lang="en-US" sz="2400" i="1">
                                    <a:solidFill>
                                      <a:schemeClr val="tx1"/>
                                    </a:solidFill>
                                    <a:effectLst/>
                                    <a:latin typeface="Cambria Math" panose="02040503050406030204" pitchFamily="18" charset="0"/>
                                  </a:rPr>
                                  <m:t>𝑎</m:t>
                                </m:r>
                                <m:r>
                                  <a:rPr lang="en-US" sz="2400" i="1">
                                    <a:solidFill>
                                      <a:schemeClr val="tx1"/>
                                    </a:solidFill>
                                    <a:effectLst/>
                                    <a:latin typeface="Cambria Math" panose="02040503050406030204" pitchFamily="18" charset="0"/>
                                  </a:rPr>
                                  <m:t>=</m:t>
                                </m:r>
                                <m:sSub>
                                  <m:sSubPr>
                                    <m:ctrlPr>
                                      <a:rPr lang="en-CA" sz="2400" i="1">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rPr>
                                      <m:t>𝑎</m:t>
                                    </m:r>
                                  </m:e>
                                  <m:sub>
                                    <m:r>
                                      <a:rPr lang="en-US" sz="2400" i="1">
                                        <a:solidFill>
                                          <a:schemeClr val="tx1"/>
                                        </a:solidFill>
                                        <a:effectLst/>
                                        <a:latin typeface="Cambria Math" panose="02040503050406030204" pitchFamily="18" charset="0"/>
                                      </a:rPr>
                                      <m:t>𝑚𝑎𝑥</m:t>
                                    </m:r>
                                  </m:sub>
                                </m:sSub>
                              </m:e>
                            </m:mr>
                          </m:m>
                        </m:e>
                      </m:d>
                    </m:oMath>
                  </m:oMathPara>
                </a14:m>
                <a:endParaRPr lang="en-CA" sz="1600" dirty="0"/>
              </a:p>
            </p:txBody>
          </p:sp>
        </mc:Choice>
        <mc:Fallback xmlns="">
          <p:sp>
            <p:nvSpPr>
              <p:cNvPr id="14" name="TextBox 13">
                <a:extLst>
                  <a:ext uri="{FF2B5EF4-FFF2-40B4-BE49-F238E27FC236}">
                    <a16:creationId xmlns:a16="http://schemas.microsoft.com/office/drawing/2014/main" id="{D50C6C03-966C-41D8-8D9C-6B4867432982}"/>
                  </a:ext>
                </a:extLst>
              </p:cNvPr>
              <p:cNvSpPr txBox="1">
                <a:spLocks noRot="1" noChangeAspect="1" noMove="1" noResize="1" noEditPoints="1" noAdjustHandles="1" noChangeArrowheads="1" noChangeShapeType="1" noTextEdit="1"/>
              </p:cNvSpPr>
              <p:nvPr/>
            </p:nvSpPr>
            <p:spPr>
              <a:xfrm>
                <a:off x="3292303" y="2506890"/>
                <a:ext cx="6546086" cy="1664815"/>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sz="3600" dirty="0"/>
              <a:t>Per-Recruit Calculations </a:t>
            </a:r>
            <a:r>
              <a:rPr lang="en-CA" sz="3600" b="1" dirty="0">
                <a:solidFill>
                  <a:srgbClr val="0000FF"/>
                </a:solidFill>
              </a:rPr>
              <a:t>2. Survivorship</a:t>
            </a:r>
            <a:endParaRPr lang="en-CA" sz="3600" dirty="0"/>
          </a:p>
        </p:txBody>
      </p:sp>
      <p:pic>
        <p:nvPicPr>
          <p:cNvPr id="7" name="Picture 6"/>
          <p:cNvPicPr>
            <a:picLocks noChangeAspect="1"/>
          </p:cNvPicPr>
          <p:nvPr/>
        </p:nvPicPr>
        <p:blipFill>
          <a:blip r:embed="rId4"/>
          <a:stretch>
            <a:fillRect/>
          </a:stretch>
        </p:blipFill>
        <p:spPr>
          <a:xfrm>
            <a:off x="8271323" y="228514"/>
            <a:ext cx="3713863" cy="2228318"/>
          </a:xfrm>
          <a:prstGeom prst="rect">
            <a:avLst/>
          </a:prstGeom>
        </p:spPr>
      </p:pic>
      <p:pic>
        <p:nvPicPr>
          <p:cNvPr id="10" name="Picture 9"/>
          <p:cNvPicPr>
            <a:picLocks noChangeAspect="1"/>
          </p:cNvPicPr>
          <p:nvPr/>
        </p:nvPicPr>
        <p:blipFill>
          <a:blip r:embed="rId5"/>
          <a:stretch>
            <a:fillRect/>
          </a:stretch>
        </p:blipFill>
        <p:spPr>
          <a:xfrm>
            <a:off x="0" y="4121647"/>
            <a:ext cx="4572396" cy="2743438"/>
          </a:xfrm>
          <a:prstGeom prst="rect">
            <a:avLst/>
          </a:prstGeom>
        </p:spPr>
      </p:pic>
      <p:pic>
        <p:nvPicPr>
          <p:cNvPr id="9" name="Picture 8"/>
          <p:cNvPicPr>
            <a:picLocks noChangeAspect="1"/>
          </p:cNvPicPr>
          <p:nvPr/>
        </p:nvPicPr>
        <p:blipFill>
          <a:blip r:embed="rId6"/>
          <a:stretch>
            <a:fillRect/>
          </a:stretch>
        </p:blipFill>
        <p:spPr>
          <a:xfrm>
            <a:off x="0" y="4121647"/>
            <a:ext cx="4572396" cy="2743438"/>
          </a:xfrm>
          <a:prstGeom prst="rect">
            <a:avLst/>
          </a:prstGeom>
        </p:spPr>
      </p:pic>
      <p:pic>
        <p:nvPicPr>
          <p:cNvPr id="11" name="Picture 10"/>
          <p:cNvPicPr>
            <a:picLocks noChangeAspect="1"/>
          </p:cNvPicPr>
          <p:nvPr/>
        </p:nvPicPr>
        <p:blipFill>
          <a:blip r:embed="rId7"/>
          <a:stretch>
            <a:fillRect/>
          </a:stretch>
        </p:blipFill>
        <p:spPr>
          <a:xfrm>
            <a:off x="0" y="4115227"/>
            <a:ext cx="4572396" cy="2743438"/>
          </a:xfrm>
          <a:prstGeom prst="rect">
            <a:avLst/>
          </a:prstGeom>
        </p:spPr>
      </p:pic>
      <p:sp>
        <p:nvSpPr>
          <p:cNvPr id="4" name="Rectangle 3">
            <a:extLst>
              <a:ext uri="{FF2B5EF4-FFF2-40B4-BE49-F238E27FC236}">
                <a16:creationId xmlns:a16="http://schemas.microsoft.com/office/drawing/2014/main" id="{A03F992B-B1A2-4FBC-BC98-9F78913CF0CD}"/>
              </a:ext>
            </a:extLst>
          </p:cNvPr>
          <p:cNvSpPr/>
          <p:nvPr/>
        </p:nvSpPr>
        <p:spPr>
          <a:xfrm>
            <a:off x="5159037" y="2882118"/>
            <a:ext cx="1537854" cy="318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6B7503-0AC5-4006-8561-C90EB0AAAE2B}"/>
              </a:ext>
            </a:extLst>
          </p:cNvPr>
          <p:cNvCxnSpPr/>
          <p:nvPr/>
        </p:nvCxnSpPr>
        <p:spPr>
          <a:xfrm>
            <a:off x="6627618" y="3177474"/>
            <a:ext cx="1826008" cy="16321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7D8326-B8CA-4275-A111-C57C3F6688DC}"/>
              </a:ext>
            </a:extLst>
          </p:cNvPr>
          <p:cNvSpPr txBox="1"/>
          <p:nvPr/>
        </p:nvSpPr>
        <p:spPr>
          <a:xfrm>
            <a:off x="8453626" y="4809628"/>
            <a:ext cx="2861699" cy="923330"/>
          </a:xfrm>
          <a:prstGeom prst="rect">
            <a:avLst/>
          </a:prstGeom>
          <a:noFill/>
          <a:ln>
            <a:solidFill>
              <a:schemeClr val="accent2"/>
            </a:solidFill>
          </a:ln>
        </p:spPr>
        <p:txBody>
          <a:bodyPr wrap="square" rtlCol="0">
            <a:spAutoFit/>
          </a:bodyPr>
          <a:lstStyle/>
          <a:p>
            <a:pPr algn="ctr"/>
            <a:r>
              <a:rPr lang="en-US" dirty="0"/>
              <a:t>The total mortality at-age depends on the vulnerability-at-age</a:t>
            </a:r>
          </a:p>
        </p:txBody>
      </p:sp>
      <p:sp>
        <p:nvSpPr>
          <p:cNvPr id="5" name="Slide Number Placeholder 4"/>
          <p:cNvSpPr>
            <a:spLocks noGrp="1"/>
          </p:cNvSpPr>
          <p:nvPr>
            <p:ph type="sldNum" sz="quarter" idx="12"/>
          </p:nvPr>
        </p:nvSpPr>
        <p:spPr/>
        <p:txBody>
          <a:bodyPr/>
          <a:lstStyle/>
          <a:p>
            <a:fld id="{EEDFA2F9-C25F-4A63-B46B-7B5C200A39D1}" type="slidenum">
              <a:rPr lang="en-CA" smtClean="0"/>
              <a:t>72</a:t>
            </a:fld>
            <a:endParaRPr lang="en-CA"/>
          </a:p>
        </p:txBody>
      </p:sp>
    </p:spTree>
    <p:extLst>
      <p:ext uri="{BB962C8B-B14F-4D97-AF65-F5344CB8AC3E}">
        <p14:creationId xmlns:p14="http://schemas.microsoft.com/office/powerpoint/2010/main" val="39565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Unfished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06783"/>
                <a:ext cx="10515600" cy="4351338"/>
              </a:xfrm>
            </p:spPr>
            <p:txBody>
              <a:bodyPr/>
              <a:lstStyle/>
              <a:p>
                <a:r>
                  <a:rPr lang="en-US" dirty="0"/>
                  <a:t>Equilibrium </a:t>
                </a:r>
                <a:r>
                  <a:rPr lang="en-US" u="sng" dirty="0"/>
                  <a:t>unfished</a:t>
                </a:r>
                <a:r>
                  <a:rPr lang="en-US" dirty="0"/>
                  <a:t>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sub>
                    </m:sSub>
                  </m:oMath>
                </a14:m>
                <a:r>
                  <a:rPr lang="en-US" dirty="0"/>
                  <a:t>) </a:t>
                </a:r>
              </a:p>
              <a:p>
                <a:pPr lvl="1"/>
                <a:r>
                  <a:rPr lang="en-US" dirty="0">
                    <a:solidFill>
                      <a:schemeClr val="tx2"/>
                    </a:solidFill>
                  </a:rPr>
                  <a:t>subscript </a:t>
                </a:r>
                <a14:m>
                  <m:oMath xmlns:m="http://schemas.openxmlformats.org/officeDocument/2006/math">
                    <m:r>
                      <a:rPr lang="en-US" i="1" dirty="0" smtClean="0">
                        <a:solidFill>
                          <a:schemeClr val="tx2"/>
                        </a:solidFill>
                        <a:latin typeface="Cambria Math" panose="02040503050406030204" pitchFamily="18" charset="0"/>
                      </a:rPr>
                      <m:t>𝐸</m:t>
                    </m:r>
                  </m:oMath>
                </a14:m>
                <a:r>
                  <a:rPr lang="en-US" dirty="0">
                    <a:solidFill>
                      <a:schemeClr val="tx2"/>
                    </a:solidFill>
                  </a:rPr>
                  <a:t> because we assume that SSB is a proxy for eggs produced</a:t>
                </a:r>
              </a:p>
              <a:p>
                <a:pPr lvl="1"/>
                <a:r>
                  <a:rPr lang="en-US" dirty="0">
                    <a:solidFill>
                      <a:schemeClr val="tx2"/>
                    </a:solidFill>
                  </a:rPr>
                  <a:t>subscript </a:t>
                </a:r>
                <a14:m>
                  <m:oMath xmlns:m="http://schemas.openxmlformats.org/officeDocument/2006/math">
                    <m:r>
                      <a:rPr lang="en-US" b="0" i="1" dirty="0" smtClean="0">
                        <a:solidFill>
                          <a:schemeClr val="tx2"/>
                        </a:solidFill>
                        <a:latin typeface="Cambria Math" panose="02040503050406030204" pitchFamily="18" charset="0"/>
                      </a:rPr>
                      <m:t>0</m:t>
                    </m:r>
                  </m:oMath>
                </a14:m>
                <a:r>
                  <a:rPr lang="en-US" dirty="0">
                    <a:solidFill>
                      <a:schemeClr val="tx2"/>
                    </a:solidFill>
                  </a:rPr>
                  <a:t> represents unfished (</a:t>
                </a:r>
                <a14:m>
                  <m:oMath xmlns:m="http://schemas.openxmlformats.org/officeDocument/2006/math">
                    <m:r>
                      <a:rPr lang="en-US" i="1" dirty="0" smtClean="0">
                        <a:solidFill>
                          <a:schemeClr val="tx2"/>
                        </a:solidFill>
                        <a:latin typeface="Cambria Math" panose="02040503050406030204" pitchFamily="18" charset="0"/>
                      </a:rPr>
                      <m:t>𝐹</m:t>
                    </m:r>
                    <m:r>
                      <a:rPr lang="en-US" i="1" dirty="0" smtClean="0">
                        <a:solidFill>
                          <a:schemeClr val="tx2"/>
                        </a:solidFill>
                        <a:latin typeface="Cambria Math" panose="02040503050406030204" pitchFamily="18" charset="0"/>
                      </a:rPr>
                      <m:t>=0</m:t>
                    </m:r>
                  </m:oMath>
                </a14:m>
                <a:r>
                  <a:rPr lang="en-US" dirty="0">
                    <a:solidFill>
                      <a:schemeClr val="tx2"/>
                    </a:solidFill>
                  </a:rPr>
                  <a:t>) state</a:t>
                </a:r>
              </a:p>
              <a:p>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unfished SSB produced on average by each recruit over its lifetime, considering </a:t>
                </a:r>
                <a:r>
                  <a:rPr lang="en-US" dirty="0">
                    <a:solidFill>
                      <a:srgbClr val="0000FF"/>
                    </a:solidFill>
                  </a:rPr>
                  <a:t>survival</a:t>
                </a:r>
                <a:r>
                  <a:rPr lang="en-US" dirty="0"/>
                  <a:t>, </a:t>
                </a:r>
                <a:r>
                  <a:rPr lang="en-US" dirty="0">
                    <a:solidFill>
                      <a:srgbClr val="C00000"/>
                    </a:solidFill>
                  </a:rPr>
                  <a:t>growth</a:t>
                </a:r>
                <a:r>
                  <a:rPr lang="en-US" dirty="0"/>
                  <a:t>, and </a:t>
                </a:r>
                <a:r>
                  <a:rPr lang="en-US" dirty="0">
                    <a:solidFill>
                      <a:srgbClr val="7030A0"/>
                    </a:solidFill>
                  </a:rPr>
                  <a:t>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06783"/>
                <a:ext cx="10515600" cy="4351338"/>
              </a:xfrm>
              <a:blipFill>
                <a:blip r:embed="rId2"/>
                <a:stretch>
                  <a:fillRect l="-98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25529" y="4865338"/>
                <a:ext cx="2944845" cy="1053943"/>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tx1"/>
                              </a:solidFill>
                              <a:effectLst/>
                              <a:latin typeface="Cambria Math" panose="02040503050406030204" pitchFamily="18" charset="0"/>
                            </a:rPr>
                          </m:ctrlPr>
                        </m:sSubPr>
                        <m:e>
                          <m:r>
                            <a:rPr lang="en-US" sz="2400" i="1" smtClean="0">
                              <a:solidFill>
                                <a:schemeClr val="tx1"/>
                              </a:solidFill>
                              <a:effectLst/>
                              <a:latin typeface="Cambria Math" panose="02040503050406030204" pitchFamily="18" charset="0"/>
                              <a:ea typeface="Cambria Math" panose="02040503050406030204" pitchFamily="18" charset="0"/>
                            </a:rPr>
                            <m:t>𝜑</m:t>
                          </m:r>
                        </m:e>
                        <m:sub>
                          <m:r>
                            <a:rPr lang="en-US" sz="2400" b="0" i="1" smtClean="0">
                              <a:solidFill>
                                <a:schemeClr val="tx1"/>
                              </a:solidFill>
                              <a:effectLst/>
                              <a:latin typeface="Cambria Math" panose="02040503050406030204" pitchFamily="18" charset="0"/>
                              <a:ea typeface="Cambria Math" panose="02040503050406030204" pitchFamily="18" charset="0"/>
                            </a:rPr>
                            <m:t>𝐸</m:t>
                          </m:r>
                          <m:r>
                            <a:rPr lang="en-US" sz="2400" b="0" i="1" smtClean="0">
                              <a:solidFill>
                                <a:schemeClr val="tx1"/>
                              </a:solidFill>
                              <a:effectLst/>
                              <a:latin typeface="Cambria Math" panose="02040503050406030204" pitchFamily="18" charset="0"/>
                              <a:ea typeface="Cambria Math" panose="02040503050406030204" pitchFamily="18" charset="0"/>
                            </a:rPr>
                            <m:t>0</m:t>
                          </m:r>
                        </m:sub>
                      </m:sSub>
                      <m:r>
                        <a:rPr lang="en-US" sz="2400" b="0" i="1" smtClean="0">
                          <a:solidFill>
                            <a:schemeClr val="tx1"/>
                          </a:solidFill>
                          <a:effectLst/>
                          <a:latin typeface="Cambria Math" panose="02040503050406030204" pitchFamily="18" charset="0"/>
                        </a:rPr>
                        <m:t>=</m:t>
                      </m:r>
                      <m:nary>
                        <m:naryPr>
                          <m:chr m:val="∑"/>
                          <m:ctrlPr>
                            <a:rPr lang="en-US" sz="2400" b="0" i="1" smtClean="0">
                              <a:solidFill>
                                <a:schemeClr val="tx1"/>
                              </a:solidFill>
                              <a:effectLst/>
                              <a:latin typeface="Cambria Math" panose="02040503050406030204" pitchFamily="18" charset="0"/>
                            </a:rPr>
                          </m:ctrlPr>
                        </m:naryPr>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𝑟𝑒𝑐</m:t>
                              </m:r>
                            </m:sub>
                          </m:sSub>
                        </m:sub>
                        <m:sup>
                          <m:sSub>
                            <m:sSubPr>
                              <m:ctrlPr>
                                <a:rPr lang="en-US" sz="2400" b="0" i="1" smtClean="0">
                                  <a:solidFill>
                                    <a:schemeClr val="tx1"/>
                                  </a:solidFill>
                                  <a:effectLst/>
                                  <a:latin typeface="Cambria Math" panose="02040503050406030204" pitchFamily="18" charset="0"/>
                                </a:rPr>
                              </m:ctrlPr>
                            </m:sSubPr>
                            <m:e>
                              <m:r>
                                <a:rPr lang="en-US" sz="2400" b="0" i="1" smtClean="0">
                                  <a:solidFill>
                                    <a:schemeClr val="tx1"/>
                                  </a:solidFill>
                                  <a:effectLst/>
                                  <a:latin typeface="Cambria Math" panose="02040503050406030204" pitchFamily="18" charset="0"/>
                                </a:rPr>
                                <m:t>𝑎</m:t>
                              </m:r>
                            </m:e>
                            <m:sub>
                              <m:r>
                                <a:rPr lang="en-US" sz="2400" b="0" i="1" smtClean="0">
                                  <a:solidFill>
                                    <a:schemeClr val="tx1"/>
                                  </a:solidFill>
                                  <a:effectLst/>
                                  <a:latin typeface="Cambria Math" panose="02040503050406030204" pitchFamily="18" charset="0"/>
                                </a:rPr>
                                <m:t>𝑚𝑎𝑥</m:t>
                              </m:r>
                            </m:sub>
                          </m:sSub>
                        </m:sup>
                        <m:e>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𝑙</m:t>
                              </m:r>
                            </m:e>
                            <m:sub>
                              <m:sSub>
                                <m:sSubPr>
                                  <m:ctrlPr>
                                    <a:rPr lang="en-US" sz="2400" b="0" i="1" smtClean="0">
                                      <a:solidFill>
                                        <a:srgbClr val="0000FF"/>
                                      </a:solidFill>
                                      <a:effectLst/>
                                      <a:latin typeface="Cambria Math" panose="02040503050406030204" pitchFamily="18" charset="0"/>
                                    </a:rPr>
                                  </m:ctrlPr>
                                </m:sSubPr>
                                <m:e>
                                  <m:r>
                                    <a:rPr lang="en-US" sz="2400" b="0" i="1" smtClean="0">
                                      <a:solidFill>
                                        <a:srgbClr val="0000FF"/>
                                      </a:solidFill>
                                      <a:effectLst/>
                                      <a:latin typeface="Cambria Math" panose="02040503050406030204" pitchFamily="18" charset="0"/>
                                    </a:rPr>
                                    <m:t>0</m:t>
                                  </m:r>
                                </m:e>
                                <m:sub>
                                  <m:r>
                                    <a:rPr lang="en-US" sz="2400" b="0" i="1" smtClean="0">
                                      <a:solidFill>
                                        <a:srgbClr val="0000FF"/>
                                      </a:solidFill>
                                      <a:effectLst/>
                                      <a:latin typeface="Cambria Math" panose="02040503050406030204" pitchFamily="18" charset="0"/>
                                    </a:rPr>
                                    <m:t>𝑎</m:t>
                                  </m:r>
                                </m:sub>
                              </m:sSub>
                            </m:sub>
                          </m:s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i="1">
                                  <a:solidFill>
                                    <a:srgbClr val="C00000"/>
                                  </a:solidFill>
                                  <a:latin typeface="Cambria Math" panose="02040503050406030204" pitchFamily="18" charset="0"/>
                                </a:rPr>
                                <m:t>𝑎</m:t>
                              </m:r>
                            </m:sub>
                          </m:sSub>
                          <m:sSub>
                            <m:sSubPr>
                              <m:ctrlPr>
                                <a:rPr lang="en-US"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525529" y="4865338"/>
                <a:ext cx="2944845" cy="1053943"/>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7523018" y="4827164"/>
            <a:ext cx="4038600" cy="1200329"/>
          </a:xfrm>
          <a:prstGeom prst="rect">
            <a:avLst/>
          </a:prstGeom>
          <a:noFill/>
          <a:ln>
            <a:solidFill>
              <a:schemeClr val="tx2"/>
            </a:solidFill>
          </a:ln>
        </p:spPr>
        <p:txBody>
          <a:bodyPr wrap="square" rtlCol="0">
            <a:spAutoFit/>
          </a:bodyPr>
          <a:lstStyle/>
          <a:p>
            <a:r>
              <a:rPr lang="en-US" dirty="0">
                <a:solidFill>
                  <a:schemeClr val="tx2"/>
                </a:solidFill>
              </a:rPr>
              <a:t>These functions are sometimes referred to as “incidence functions” (Walters and Martell 2004, Box 3.1, and </a:t>
            </a:r>
            <a:r>
              <a:rPr lang="en-US" dirty="0" err="1">
                <a:solidFill>
                  <a:schemeClr val="tx2"/>
                </a:solidFill>
              </a:rPr>
              <a:t>Botsford</a:t>
            </a:r>
            <a:r>
              <a:rPr lang="en-US" dirty="0">
                <a:solidFill>
                  <a:schemeClr val="tx2"/>
                </a:solidFill>
              </a:rPr>
              <a:t> references therein)</a:t>
            </a:r>
          </a:p>
        </p:txBody>
      </p:sp>
      <p:sp>
        <p:nvSpPr>
          <p:cNvPr id="6" name="Rectangle 3"/>
          <p:cNvSpPr>
            <a:spLocks noChangeArrowheads="1"/>
          </p:cNvSpPr>
          <p:nvPr/>
        </p:nvSpPr>
        <p:spPr bwMode="auto">
          <a:xfrm>
            <a:off x="218912" y="6338471"/>
            <a:ext cx="11134887" cy="338554"/>
          </a:xfrm>
          <a:prstGeom prst="rect">
            <a:avLst/>
          </a:prstGeom>
          <a:solidFill>
            <a:schemeClr val="accent1">
              <a:alpha val="25000"/>
            </a:schemeClr>
          </a:solidFill>
          <a:ln>
            <a:solidFill>
              <a:schemeClr val="accent1">
                <a:lumMod val="50000"/>
              </a:schemeClr>
            </a:solidFill>
          </a:ln>
        </p:spPr>
        <p:txBody>
          <a:bodyPr wrap="square" rtlCol="0">
            <a:spAutoFit/>
          </a:bodyPr>
          <a:lstStyle/>
          <a:p>
            <a:pPr marL="534988" indent="-534988"/>
            <a:r>
              <a:rPr lang="en-AU" altLang="en-US" sz="1600" dirty="0">
                <a:solidFill>
                  <a:schemeClr val="tx2"/>
                </a:solidFill>
              </a:rPr>
              <a:t>Walters, C.J. and Martell, S.J.D. 2004. Fisheries Ecology and Management. Princeton University Press, Princeton, 399 pp.</a:t>
            </a:r>
          </a:p>
        </p:txBody>
      </p:sp>
      <p:sp>
        <p:nvSpPr>
          <p:cNvPr id="7" name="Slide Number Placeholder 6"/>
          <p:cNvSpPr>
            <a:spLocks noGrp="1"/>
          </p:cNvSpPr>
          <p:nvPr>
            <p:ph type="sldNum" sz="quarter" idx="12"/>
          </p:nvPr>
        </p:nvSpPr>
        <p:spPr/>
        <p:txBody>
          <a:bodyPr/>
          <a:lstStyle/>
          <a:p>
            <a:fld id="{EEDFA2F9-C25F-4A63-B46B-7B5C200A39D1}" type="slidenum">
              <a:rPr lang="en-CA" smtClean="0"/>
              <a:t>73</a:t>
            </a:fld>
            <a:endParaRPr lang="en-CA"/>
          </a:p>
        </p:txBody>
      </p:sp>
    </p:spTree>
    <p:extLst>
      <p:ext uri="{BB962C8B-B14F-4D97-AF65-F5344CB8AC3E}">
        <p14:creationId xmlns:p14="http://schemas.microsoft.com/office/powerpoint/2010/main" val="373029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Calculations </a:t>
            </a:r>
            <a:r>
              <a:rPr lang="en-CA" sz="3600" b="1" dirty="0">
                <a:solidFill>
                  <a:schemeClr val="accent2"/>
                </a:solidFill>
              </a:rPr>
              <a:t>3. SSB-per-Recruit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799618" cy="4351338"/>
              </a:xfrm>
            </p:spPr>
            <p:txBody>
              <a:bodyPr/>
              <a:lstStyle/>
              <a:p>
                <a:r>
                  <a:rPr lang="en-US" dirty="0"/>
                  <a:t>Equilibrium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US" dirty="0"/>
                  <a:t>) = SSB produced on average by each recruit over its lifetime, considering survival (with </a:t>
                </a:r>
                <a14:m>
                  <m:oMath xmlns:m="http://schemas.openxmlformats.org/officeDocument/2006/math">
                    <m:r>
                      <a:rPr lang="en-US" i="1" dirty="0" smtClean="0">
                        <a:latin typeface="Cambria Math" panose="02040503050406030204" pitchFamily="18" charset="0"/>
                      </a:rPr>
                      <m:t>𝐹</m:t>
                    </m:r>
                  </m:oMath>
                </a14:m>
                <a:r>
                  <a:rPr lang="en-US" dirty="0"/>
                  <a:t>), growth, and maturity</a:t>
                </a:r>
              </a:p>
              <a:p>
                <a:r>
                  <a:rPr lang="en-US" dirty="0"/>
                  <a:t>Sum over all ages:</a:t>
                </a:r>
              </a:p>
              <a:p>
                <a:pPr marL="0" indent="0" algn="ctr">
                  <a:buNone/>
                </a:pPr>
                <a:r>
                  <a:rPr lang="en-US" dirty="0">
                    <a:solidFill>
                      <a:srgbClr val="0000FF"/>
                    </a:solidFill>
                  </a:rPr>
                  <a:t>P(survives to age </a:t>
                </a:r>
                <a14:m>
                  <m:oMath xmlns:m="http://schemas.openxmlformats.org/officeDocument/2006/math">
                    <m:r>
                      <m:rPr>
                        <m:brk m:alnAt="23"/>
                      </m:rPr>
                      <a:rPr lang="en-US" sz="2800" b="0" i="1" smtClean="0">
                        <a:solidFill>
                          <a:srgbClr val="0000FF"/>
                        </a:solidFill>
                        <a:effectLst/>
                        <a:latin typeface="Cambria Math" panose="02040503050406030204" pitchFamily="18" charset="0"/>
                      </a:rPr>
                      <m:t>𝑎</m:t>
                    </m:r>
                  </m:oMath>
                </a14:m>
                <a:r>
                  <a:rPr lang="en-US" dirty="0">
                    <a:solidFill>
                      <a:srgbClr val="0000FF"/>
                    </a:solidFill>
                  </a:rPr>
                  <a:t>) </a:t>
                </a:r>
                <a:r>
                  <a:rPr lang="en-US" dirty="0"/>
                  <a:t>× </a:t>
                </a:r>
                <a:r>
                  <a:rPr lang="en-US" dirty="0">
                    <a:solidFill>
                      <a:srgbClr val="C00000"/>
                    </a:solidFill>
                  </a:rPr>
                  <a:t>weight-at-age </a:t>
                </a:r>
                <a14:m>
                  <m:oMath xmlns:m="http://schemas.openxmlformats.org/officeDocument/2006/math">
                    <m:r>
                      <m:rPr>
                        <m:brk m:alnAt="23"/>
                      </m:rPr>
                      <a:rPr lang="en-US" i="1" smtClean="0">
                        <a:solidFill>
                          <a:srgbClr val="C00000"/>
                        </a:solidFill>
                        <a:latin typeface="Cambria Math" panose="02040503050406030204" pitchFamily="18" charset="0"/>
                      </a:rPr>
                      <m:t>𝑎</m:t>
                    </m:r>
                  </m:oMath>
                </a14:m>
                <a:r>
                  <a:rPr lang="en-US" dirty="0">
                    <a:solidFill>
                      <a:srgbClr val="C00000"/>
                    </a:solidFill>
                  </a:rPr>
                  <a:t> </a:t>
                </a:r>
                <a:r>
                  <a:rPr lang="en-US" dirty="0"/>
                  <a:t>× </a:t>
                </a:r>
                <a:r>
                  <a:rPr lang="en-US" dirty="0">
                    <a:solidFill>
                      <a:srgbClr val="7030A0"/>
                    </a:solidFill>
                  </a:rPr>
                  <a:t>P(mature-at-age </a:t>
                </a:r>
                <a14:m>
                  <m:oMath xmlns:m="http://schemas.openxmlformats.org/officeDocument/2006/math">
                    <m:r>
                      <m:rPr>
                        <m:brk m:alnAt="23"/>
                      </m:rPr>
                      <a:rPr lang="en-US" i="1" smtClean="0">
                        <a:solidFill>
                          <a:srgbClr val="7030A0"/>
                        </a:solidFill>
                        <a:latin typeface="Cambria Math" panose="02040503050406030204" pitchFamily="18" charset="0"/>
                      </a:rPr>
                      <m:t>𝑎</m:t>
                    </m:r>
                  </m:oMath>
                </a14:m>
                <a:r>
                  <a:rPr lang="en-US" dirty="0">
                    <a:solidFill>
                      <a:srgbClr val="7030A0"/>
                    </a:solidFill>
                  </a:rPr>
                  <a:t>) </a:t>
                </a:r>
              </a:p>
              <a:p>
                <a:pPr lvl="1"/>
                <a:endParaRPr lang="en-US" baseline="30000" dirty="0"/>
              </a:p>
              <a:p>
                <a:pPr marL="0" indent="0">
                  <a:buNone/>
                </a:pPr>
                <a:endParaRPr lang="en-US" baseline="30000" dirty="0"/>
              </a:p>
              <a:p>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016"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57771" y="5298581"/>
                <a:ext cx="2276457" cy="8783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tx1"/>
                              </a:solidFill>
                              <a:effectLst/>
                              <a:latin typeface="Cambria Math" panose="02040503050406030204" pitchFamily="18" charset="0"/>
                            </a:rPr>
                          </m:ctrlPr>
                        </m:sSubPr>
                        <m:e>
                          <m:r>
                            <a:rPr lang="en-US" sz="2000" i="1" smtClean="0">
                              <a:solidFill>
                                <a:schemeClr val="tx1"/>
                              </a:solidFill>
                              <a:effectLst/>
                              <a:latin typeface="Cambria Math" panose="02040503050406030204" pitchFamily="18" charset="0"/>
                              <a:ea typeface="Cambria Math" panose="02040503050406030204" pitchFamily="18" charset="0"/>
                            </a:rPr>
                            <m:t>𝜑</m:t>
                          </m:r>
                        </m:e>
                        <m:sub>
                          <m:r>
                            <a:rPr lang="en-US" sz="2000" b="0" i="1" smtClean="0">
                              <a:solidFill>
                                <a:schemeClr val="tx1"/>
                              </a:solidFill>
                              <a:effectLst/>
                              <a:latin typeface="Cambria Math" panose="02040503050406030204" pitchFamily="18" charset="0"/>
                            </a:rPr>
                            <m:t>𝐹</m:t>
                          </m:r>
                        </m:sub>
                      </m:sSub>
                      <m:r>
                        <a:rPr lang="en-US" sz="2000" b="0" i="1" smtClean="0">
                          <a:solidFill>
                            <a:schemeClr val="tx1"/>
                          </a:solidFill>
                          <a:effectLst/>
                          <a:latin typeface="Cambria Math" panose="02040503050406030204" pitchFamily="18" charset="0"/>
                        </a:rPr>
                        <m:t>=</m:t>
                      </m:r>
                      <m:nary>
                        <m:naryPr>
                          <m:chr m:val="∑"/>
                          <m:ctrlPr>
                            <a:rPr lang="en-US" sz="2000" b="0" i="1" smtClean="0">
                              <a:solidFill>
                                <a:schemeClr val="tx1"/>
                              </a:solidFill>
                              <a:effectLst/>
                              <a:latin typeface="Cambria Math" panose="02040503050406030204" pitchFamily="18" charset="0"/>
                            </a:rPr>
                          </m:ctrlPr>
                        </m:naryPr>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i="1">
                                  <a:latin typeface="Cambria Math" panose="02040503050406030204" pitchFamily="18" charset="0"/>
                                </a:rPr>
                                <m:t>𝑎</m:t>
                              </m:r>
                            </m:e>
                            <m:sub>
                              <m:r>
                                <a:rPr lang="en-US" sz="2000" b="0" i="1" smtClean="0">
                                  <a:latin typeface="Cambria Math" panose="02040503050406030204" pitchFamily="18" charset="0"/>
                                </a:rPr>
                                <m:t>𝑟𝑒𝑐</m:t>
                              </m:r>
                            </m:sub>
                          </m:sSub>
                        </m:sub>
                        <m:sup>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𝑎</m:t>
                              </m:r>
                            </m:e>
                            <m:sub>
                              <m:r>
                                <a:rPr lang="en-US" sz="2000" b="0" i="1" smtClean="0">
                                  <a:solidFill>
                                    <a:schemeClr val="tx1"/>
                                  </a:solidFill>
                                  <a:effectLst/>
                                  <a:latin typeface="Cambria Math" panose="02040503050406030204" pitchFamily="18" charset="0"/>
                                </a:rPr>
                                <m:t>𝑚𝑎𝑥</m:t>
                              </m:r>
                            </m:sub>
                          </m:sSub>
                        </m:sup>
                        <m:e>
                          <m:sSub>
                            <m:sSubPr>
                              <m:ctrlPr>
                                <a:rPr lang="en-US" sz="2000" b="0" i="1" smtClean="0">
                                  <a:solidFill>
                                    <a:srgbClr val="0000FF"/>
                                  </a:solidFill>
                                  <a:effectLst/>
                                  <a:latin typeface="Cambria Math" panose="02040503050406030204" pitchFamily="18" charset="0"/>
                                </a:rPr>
                              </m:ctrlPr>
                            </m:sSubPr>
                            <m:e>
                              <m:r>
                                <a:rPr lang="en-US" sz="2000" b="0" i="1" smtClean="0">
                                  <a:solidFill>
                                    <a:srgbClr val="0000FF"/>
                                  </a:solidFill>
                                  <a:effectLst/>
                                  <a:latin typeface="Cambria Math" panose="02040503050406030204" pitchFamily="18" charset="0"/>
                                </a:rPr>
                                <m:t>𝑙</m:t>
                              </m:r>
                            </m:e>
                            <m:sub>
                              <m:r>
                                <a:rPr lang="en-US" sz="2000" b="0" i="1" smtClean="0">
                                  <a:solidFill>
                                    <a:srgbClr val="0000FF"/>
                                  </a:solidFill>
                                  <a:effectLst/>
                                  <a:latin typeface="Cambria Math" panose="02040503050406030204" pitchFamily="18" charset="0"/>
                                </a:rPr>
                                <m:t>𝑎</m:t>
                              </m:r>
                            </m:sub>
                          </m:sSub>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𝑤</m:t>
                              </m:r>
                            </m:e>
                            <m:sub>
                              <m:r>
                                <a:rPr lang="en-US" sz="2000" i="1">
                                  <a:solidFill>
                                    <a:srgbClr val="C00000"/>
                                  </a:solidFill>
                                  <a:latin typeface="Cambria Math" panose="02040503050406030204" pitchFamily="18" charset="0"/>
                                </a:rPr>
                                <m:t>𝑎</m:t>
                              </m:r>
                            </m:sub>
                          </m:sSub>
                          <m:sSub>
                            <m:sSubPr>
                              <m:ctrlPr>
                                <a:rPr lang="en-US" sz="200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𝑚</m:t>
                              </m:r>
                            </m:e>
                            <m:sub>
                              <m:r>
                                <a:rPr lang="en-US" sz="2000" i="1">
                                  <a:solidFill>
                                    <a:srgbClr val="7030A0"/>
                                  </a:solidFill>
                                  <a:latin typeface="Cambria Math" panose="02040503050406030204" pitchFamily="18" charset="0"/>
                                </a:rPr>
                                <m:t>𝑎</m:t>
                              </m:r>
                            </m:sub>
                          </m:sSub>
                        </m:e>
                      </m:nary>
                    </m:oMath>
                  </m:oMathPara>
                </a14:m>
                <a:endParaRPr lang="en-CA"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957771" y="5298581"/>
                <a:ext cx="2276457" cy="8783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8908E4-4D03-410F-AB3E-C31515FFEC3A}"/>
                  </a:ext>
                </a:extLst>
              </p:cNvPr>
              <p:cNvSpPr txBox="1"/>
              <p:nvPr/>
            </p:nvSpPr>
            <p:spPr>
              <a:xfrm>
                <a:off x="3014506" y="4482804"/>
                <a:ext cx="3215472" cy="369332"/>
              </a:xfrm>
              <a:prstGeom prst="rect">
                <a:avLst/>
              </a:prstGeom>
              <a:solidFill>
                <a:srgbClr val="FFFF00"/>
              </a:solidFill>
            </p:spPr>
            <p:txBody>
              <a:bodyPr wrap="square" rtlCol="0">
                <a:spAutoFit/>
              </a:bodyPr>
              <a:lstStyle/>
              <a:p>
                <a:pPr algn="ctr"/>
                <a:r>
                  <a:rPr lang="en-US" b="1" dirty="0"/>
                  <a:t>Survivorship now includes </a:t>
                </a:r>
                <a14:m>
                  <m:oMath xmlns:m="http://schemas.openxmlformats.org/officeDocument/2006/math">
                    <m:r>
                      <a:rPr lang="en-US" b="1" i="1" dirty="0" smtClean="0">
                        <a:latin typeface="Cambria Math" panose="02040503050406030204" pitchFamily="18" charset="0"/>
                      </a:rPr>
                      <m:t>𝑭</m:t>
                    </m:r>
                  </m:oMath>
                </a14:m>
                <a:endParaRPr lang="en-US" b="1" dirty="0"/>
              </a:p>
            </p:txBody>
          </p:sp>
        </mc:Choice>
        <mc:Fallback xmlns="">
          <p:sp>
            <p:nvSpPr>
              <p:cNvPr id="4" name="TextBox 3">
                <a:extLst>
                  <a:ext uri="{FF2B5EF4-FFF2-40B4-BE49-F238E27FC236}">
                    <a16:creationId xmlns:a16="http://schemas.microsoft.com/office/drawing/2014/main" id="{DE8908E4-4D03-410F-AB3E-C31515FFEC3A}"/>
                  </a:ext>
                </a:extLst>
              </p:cNvPr>
              <p:cNvSpPr txBox="1">
                <a:spLocks noRot="1" noChangeAspect="1" noMove="1" noResize="1" noEditPoints="1" noAdjustHandles="1" noChangeArrowheads="1" noChangeShapeType="1" noTextEdit="1"/>
              </p:cNvSpPr>
              <p:nvPr/>
            </p:nvSpPr>
            <p:spPr>
              <a:xfrm>
                <a:off x="3014506" y="4482804"/>
                <a:ext cx="3215472" cy="369332"/>
              </a:xfrm>
              <a:prstGeom prst="rect">
                <a:avLst/>
              </a:prstGeom>
              <a:blipFill>
                <a:blip r:embed="rId4"/>
                <a:stretch>
                  <a:fillRect t="-8197" b="-245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0857D23-4355-4CD3-A0A7-3E900ED52606}"/>
              </a:ext>
            </a:extLst>
          </p:cNvPr>
          <p:cNvCxnSpPr>
            <a:cxnSpLocks/>
            <a:stCxn id="4" idx="0"/>
          </p:cNvCxnSpPr>
          <p:nvPr/>
        </p:nvCxnSpPr>
        <p:spPr>
          <a:xfrm flipH="1" flipV="1">
            <a:off x="4263656" y="4178595"/>
            <a:ext cx="358586" cy="30420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D8D488-C38D-4717-A3AC-ECEE89316212}"/>
              </a:ext>
            </a:extLst>
          </p:cNvPr>
          <p:cNvCxnSpPr>
            <a:cxnSpLocks/>
          </p:cNvCxnSpPr>
          <p:nvPr/>
        </p:nvCxnSpPr>
        <p:spPr>
          <a:xfrm>
            <a:off x="5847907" y="4852136"/>
            <a:ext cx="502651" cy="63825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EEDFA2F9-C25F-4A63-B46B-7B5C200A39D1}" type="slidenum">
              <a:rPr lang="en-CA" smtClean="0"/>
              <a:t>74</a:t>
            </a:fld>
            <a:endParaRPr lang="en-CA"/>
          </a:p>
        </p:txBody>
      </p:sp>
    </p:spTree>
    <p:extLst>
      <p:ext uri="{BB962C8B-B14F-4D97-AF65-F5344CB8AC3E}">
        <p14:creationId xmlns:p14="http://schemas.microsoft.com/office/powerpoint/2010/main" val="18076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392400"/>
            <a:ext cx="11568545" cy="1325563"/>
          </a:xfrm>
        </p:spPr>
        <p:txBody>
          <a:bodyPr>
            <a:normAutofit/>
          </a:bodyPr>
          <a:lstStyle/>
          <a:p>
            <a:r>
              <a:rPr lang="en-CA" sz="3600" dirty="0"/>
              <a:t>Per-Recruit Calculations </a:t>
            </a:r>
            <a:r>
              <a:rPr lang="en-CA" sz="3600" b="1" dirty="0">
                <a:solidFill>
                  <a:schemeClr val="accent2"/>
                </a:solidFill>
              </a:rPr>
              <a:t>3. SSB-per-Recruit or Eggs-per-Recruit</a:t>
            </a:r>
            <a:endParaRPr lang="en-CA" sz="3600" dirty="0"/>
          </a:p>
        </p:txBody>
      </p:sp>
      <p:sp>
        <p:nvSpPr>
          <p:cNvPr id="3" name="Content Placeholder 2"/>
          <p:cNvSpPr>
            <a:spLocks noGrp="1"/>
          </p:cNvSpPr>
          <p:nvPr>
            <p:ph idx="1"/>
          </p:nvPr>
        </p:nvSpPr>
        <p:spPr/>
        <p:txBody>
          <a:bodyPr/>
          <a:lstStyle/>
          <a:p>
            <a:r>
              <a:rPr lang="en-US" dirty="0"/>
              <a:t>We generally do not know relative fecundity and assume that SSB is proportional to fecundity</a:t>
            </a:r>
          </a:p>
          <a:p>
            <a:r>
              <a:rPr lang="en-US" dirty="0"/>
              <a:t>See recent paper from Marshall et al. (</a:t>
            </a:r>
            <a:r>
              <a:rPr lang="en-US" dirty="0">
                <a:hlinkClick r:id="rId2"/>
              </a:rPr>
              <a:t>2021</a:t>
            </a:r>
            <a:r>
              <a:rPr lang="en-US" dirty="0"/>
              <a:t>) if you’re interested in understanding the implications of the assumption that SSB is proportional to fecundity.</a:t>
            </a:r>
          </a:p>
          <a:p>
            <a:endParaRPr lang="en-US" dirty="0"/>
          </a:p>
          <a:p>
            <a:pPr lvl="1"/>
            <a:endParaRPr lang="en-US" baseline="30000" dirty="0"/>
          </a:p>
          <a:p>
            <a:pPr marL="0" indent="0">
              <a:buNone/>
            </a:pPr>
            <a:endParaRPr lang="en-US" baseline="30000" dirty="0"/>
          </a:p>
          <a:p>
            <a:endParaRPr lang="en-CA" dirty="0"/>
          </a:p>
          <a:p>
            <a:pPr lvl="1"/>
            <a:endParaRPr lang="en-CA" dirty="0"/>
          </a:p>
        </p:txBody>
      </p:sp>
      <p:grpSp>
        <p:nvGrpSpPr>
          <p:cNvPr id="8" name="Group 7">
            <a:extLst>
              <a:ext uri="{FF2B5EF4-FFF2-40B4-BE49-F238E27FC236}">
                <a16:creationId xmlns:a16="http://schemas.microsoft.com/office/drawing/2014/main" id="{47D0ABF7-D622-4B45-9DD2-FA60FCF24CBA}"/>
              </a:ext>
            </a:extLst>
          </p:cNvPr>
          <p:cNvGrpSpPr/>
          <p:nvPr/>
        </p:nvGrpSpPr>
        <p:grpSpPr>
          <a:xfrm>
            <a:off x="3937471" y="4284375"/>
            <a:ext cx="8048625" cy="2105310"/>
            <a:chOff x="3850153" y="4106673"/>
            <a:chExt cx="8048625" cy="2105310"/>
          </a:xfrm>
        </p:grpSpPr>
        <p:pic>
          <p:nvPicPr>
            <p:cNvPr id="5" name="Picture 4">
              <a:extLst>
                <a:ext uri="{FF2B5EF4-FFF2-40B4-BE49-F238E27FC236}">
                  <a16:creationId xmlns:a16="http://schemas.microsoft.com/office/drawing/2014/main" id="{75E94172-5547-4C13-8E05-9A1831421430}"/>
                </a:ext>
              </a:extLst>
            </p:cNvPr>
            <p:cNvPicPr>
              <a:picLocks noChangeAspect="1"/>
            </p:cNvPicPr>
            <p:nvPr/>
          </p:nvPicPr>
          <p:blipFill>
            <a:blip r:embed="rId3"/>
            <a:stretch>
              <a:fillRect/>
            </a:stretch>
          </p:blipFill>
          <p:spPr>
            <a:xfrm>
              <a:off x="3850153" y="4106673"/>
              <a:ext cx="8048625" cy="2000250"/>
            </a:xfrm>
            <a:prstGeom prst="rect">
              <a:avLst/>
            </a:prstGeom>
          </p:spPr>
        </p:pic>
        <p:pic>
          <p:nvPicPr>
            <p:cNvPr id="7" name="Picture 6">
              <a:extLst>
                <a:ext uri="{FF2B5EF4-FFF2-40B4-BE49-F238E27FC236}">
                  <a16:creationId xmlns:a16="http://schemas.microsoft.com/office/drawing/2014/main" id="{4B70AE13-24AB-42F6-829E-112417F2E07A}"/>
                </a:ext>
              </a:extLst>
            </p:cNvPr>
            <p:cNvPicPr>
              <a:picLocks noChangeAspect="1"/>
            </p:cNvPicPr>
            <p:nvPr/>
          </p:nvPicPr>
          <p:blipFill>
            <a:blip r:embed="rId4"/>
            <a:stretch>
              <a:fillRect/>
            </a:stretch>
          </p:blipFill>
          <p:spPr>
            <a:xfrm>
              <a:off x="9803278" y="5945283"/>
              <a:ext cx="2095500" cy="266700"/>
            </a:xfrm>
            <a:prstGeom prst="rect">
              <a:avLst/>
            </a:prstGeom>
          </p:spPr>
        </p:pic>
      </p:grpSp>
      <p:sp>
        <p:nvSpPr>
          <p:cNvPr id="4" name="Slide Number Placeholder 3"/>
          <p:cNvSpPr>
            <a:spLocks noGrp="1"/>
          </p:cNvSpPr>
          <p:nvPr>
            <p:ph type="sldNum" sz="quarter" idx="12"/>
          </p:nvPr>
        </p:nvSpPr>
        <p:spPr/>
        <p:txBody>
          <a:bodyPr/>
          <a:lstStyle/>
          <a:p>
            <a:fld id="{EEDFA2F9-C25F-4A63-B46B-7B5C200A39D1}" type="slidenum">
              <a:rPr lang="en-CA" smtClean="0"/>
              <a:t>75</a:t>
            </a:fld>
            <a:endParaRPr lang="en-CA"/>
          </a:p>
        </p:txBody>
      </p:sp>
    </p:spTree>
    <p:extLst>
      <p:ext uri="{BB962C8B-B14F-4D97-AF65-F5344CB8AC3E}">
        <p14:creationId xmlns:p14="http://schemas.microsoft.com/office/powerpoint/2010/main" val="3397934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YPR-at-age is the expected life-time yield per fish recruited into the stock at a specified age</a:t>
                </a:r>
              </a:p>
              <a:p>
                <a:r>
                  <a:rPr lang="en-US" dirty="0"/>
                  <a:t>We begin the introduction to YPR by defining total biomass removed-per-recruit: </a:t>
                </a:r>
              </a:p>
              <a:p>
                <a:endParaRPr lang="en-US" dirty="0"/>
              </a:p>
              <a:p>
                <a:pPr marL="0" indent="0">
                  <a:buNone/>
                </a:pPr>
                <a14:m>
                  <m:oMath xmlns:m="http://schemas.openxmlformats.org/officeDocument/2006/math">
                    <m:r>
                      <a:rPr lang="en-US" sz="2400" i="1" dirty="0" smtClean="0">
                        <a:latin typeface="Cambria Math" panose="02040503050406030204" pitchFamily="18" charset="0"/>
                      </a:rPr>
                      <m:t>𝐵</m:t>
                    </m:r>
                  </m:oMath>
                </a14:m>
                <a:r>
                  <a:rPr lang="en-US" sz="2400" dirty="0"/>
                  <a:t> removed-per-recruit at age </a:t>
                </a:r>
                <a14:m>
                  <m:oMath xmlns:m="http://schemas.openxmlformats.org/officeDocument/2006/math">
                    <m:r>
                      <a:rPr lang="en-US" sz="2400" i="1" smtClean="0">
                        <a:solidFill>
                          <a:schemeClr val="tx1"/>
                        </a:solidFill>
                        <a:latin typeface="Cambria Math" panose="02040503050406030204" pitchFamily="18" charset="0"/>
                      </a:rPr>
                      <m:t>𝑎</m:t>
                    </m:r>
                    <m:r>
                      <a:rPr lang="en-US" sz="2400" i="1" smtClean="0">
                        <a:solidFill>
                          <a:srgbClr val="0000FF"/>
                        </a:solidFill>
                        <a:latin typeface="Cambria Math" panose="02040503050406030204" pitchFamily="18" charset="0"/>
                      </a:rPr>
                      <m:t> </m:t>
                    </m:r>
                  </m:oMath>
                </a14:m>
                <a:r>
                  <a:rPr lang="en-US" sz="2400" dirty="0"/>
                  <a:t>= </a:t>
                </a:r>
                <a:r>
                  <a:rPr lang="en-US" sz="2400" dirty="0">
                    <a:solidFill>
                      <a:srgbClr val="0000FF"/>
                    </a:solidFill>
                  </a:rPr>
                  <a:t>biomass-per-recruit at age </a:t>
                </a:r>
                <a14:m>
                  <m:oMath xmlns:m="http://schemas.openxmlformats.org/officeDocument/2006/math">
                    <m:r>
                      <a:rPr lang="en-US" sz="2400" i="1" smtClean="0">
                        <a:solidFill>
                          <a:srgbClr val="0000FF"/>
                        </a:solidFill>
                        <a:latin typeface="Cambria Math" panose="02040503050406030204" pitchFamily="18" charset="0"/>
                      </a:rPr>
                      <m:t>𝑎</m:t>
                    </m:r>
                    <m:r>
                      <a:rPr lang="en-US" sz="2400" i="1">
                        <a:latin typeface="Cambria Math" panose="02040503050406030204" pitchFamily="18" charset="0"/>
                      </a:rPr>
                      <m:t> </m:t>
                    </m:r>
                  </m:oMath>
                </a14:m>
                <a:r>
                  <a:rPr lang="en-US" sz="2400" dirty="0"/>
                  <a:t>× </a:t>
                </a:r>
                <a:r>
                  <a:rPr lang="en-US" sz="2400" dirty="0">
                    <a:solidFill>
                      <a:srgbClr val="C00000"/>
                    </a:solidFill>
                  </a:rPr>
                  <a:t>total removal rate</a:t>
                </a:r>
              </a:p>
              <a:p>
                <a:endParaRPr lang="en-US" dirty="0"/>
              </a:p>
              <a:p>
                <a:endParaRPr lang="en-US"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043"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87018" y="5125804"/>
                <a:ext cx="686874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400" i="1" dirty="0">
                        <a:latin typeface="Cambria Math" panose="02040503050406030204" pitchFamily="18" charset="0"/>
                      </a:rPr>
                      <m:t>𝐵</m:t>
                    </m:r>
                    <m:r>
                      <m:rPr>
                        <m:nor/>
                      </m:rPr>
                      <a:rPr lang="en-US" sz="2400" b="0" i="0" dirty="0" smtClean="0">
                        <a:latin typeface="Cambria Math" panose="02040503050406030204" pitchFamily="18" charset="0"/>
                      </a:rPr>
                      <m:t> </m:t>
                    </m:r>
                    <m:r>
                      <m:rPr>
                        <m:nor/>
                      </m:rPr>
                      <a:rPr lang="en-US" sz="2400" b="0" i="0" dirty="0" smtClean="0">
                        <a:latin typeface="Cambria Math" panose="02040503050406030204" pitchFamily="18" charset="0"/>
                      </a:rPr>
                      <m:t>r</m:t>
                    </m:r>
                    <m:r>
                      <m:rPr>
                        <m:nor/>
                      </m:rPr>
                      <a:rPr lang="en-US" sz="2400" dirty="0" smtClean="0">
                        <a:solidFill>
                          <a:schemeClr val="tx1"/>
                        </a:solidFill>
                      </a:rPr>
                      <m:t>emov</m:t>
                    </m:r>
                    <m:r>
                      <m:rPr>
                        <m:nor/>
                      </m:rPr>
                      <a:rPr lang="en-US" sz="2400" b="0" i="0" dirty="0" smtClean="0">
                        <a:solidFill>
                          <a:schemeClr val="tx1"/>
                        </a:solidFill>
                      </a:rPr>
                      <m:t>ed</m:t>
                    </m:r>
                    <m:r>
                      <m:rPr>
                        <m:nor/>
                      </m:rPr>
                      <a:rPr lang="en-US" sz="2400" b="0" i="0" dirty="0" smtClean="0">
                        <a:solidFill>
                          <a:schemeClr val="tx1"/>
                        </a:solidFill>
                      </a:rPr>
                      <m:t>−</m:t>
                    </m:r>
                    <m:r>
                      <m:rPr>
                        <m:nor/>
                      </m:rPr>
                      <a:rPr lang="en-US" sz="2400" dirty="0" smtClean="0"/>
                      <m:t>per</m:t>
                    </m:r>
                    <m:r>
                      <m:rPr>
                        <m:nor/>
                      </m:rPr>
                      <a:rPr lang="en-US" sz="2400" b="0" i="0" dirty="0" smtClean="0"/>
                      <m:t>−</m:t>
                    </m:r>
                    <m:r>
                      <m:rPr>
                        <m:nor/>
                      </m:rPr>
                      <a:rPr lang="en-US" sz="2400" dirty="0" smtClean="0"/>
                      <m:t>recruit</m:t>
                    </m:r>
                    <m:r>
                      <m:rPr>
                        <m:nor/>
                      </m:rPr>
                      <a:rPr lang="en-US" sz="2400" b="0" i="0" dirty="0" smtClean="0"/>
                      <m:t> </m:t>
                    </m:r>
                    <m:r>
                      <m:rPr>
                        <m:nor/>
                      </m:rPr>
                      <a:rPr lang="en-US" sz="2400" dirty="0" smtClean="0">
                        <a:solidFill>
                          <a:schemeClr val="tx1"/>
                        </a:solidFill>
                      </a:rPr>
                      <m:t>at</m:t>
                    </m:r>
                    <m:r>
                      <m:rPr>
                        <m:nor/>
                      </m:rPr>
                      <a:rPr lang="en-US" sz="2400" dirty="0" smtClean="0">
                        <a:solidFill>
                          <a:schemeClr val="tx1"/>
                        </a:solidFill>
                      </a:rPr>
                      <m:t> </m:t>
                    </m:r>
                    <m:r>
                      <m:rPr>
                        <m:nor/>
                      </m:rPr>
                      <a:rPr lang="en-US" sz="2400" dirty="0" smtClean="0">
                        <a:solidFill>
                          <a:schemeClr val="tx1"/>
                        </a:solidFill>
                      </a:rPr>
                      <m:t>age</m:t>
                    </m:r>
                    <m:r>
                      <a:rPr lang="en-US" sz="2400" b="0" i="1" dirty="0" smtClean="0">
                        <a:solidFill>
                          <a:schemeClr val="tx1"/>
                        </a:solidFill>
                        <a:latin typeface="Cambria Math" panose="02040503050406030204" pitchFamily="18" charset="0"/>
                      </a:rPr>
                      <m:t> </m:t>
                    </m:r>
                    <m:r>
                      <a:rPr lang="en-US" sz="2400" i="1">
                        <a:latin typeface="Cambria Math" panose="02040503050406030204" pitchFamily="18" charset="0"/>
                      </a:rPr>
                      <m:t>𝑎</m:t>
                    </m:r>
                    <m:r>
                      <a:rPr lang="en-US" sz="2400" b="0" i="1" smtClean="0">
                        <a:solidFill>
                          <a:schemeClr val="tx1"/>
                        </a:solidFill>
                        <a:effectLst/>
                        <a:latin typeface="Cambria Math" panose="02040503050406030204" pitchFamily="18" charset="0"/>
                      </a:rPr>
                      <m:t>=</m:t>
                    </m:r>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𝑙</m:t>
                        </m:r>
                      </m:e>
                      <m:sub>
                        <m:r>
                          <a:rPr lang="en-US" sz="2400" i="1">
                            <a:solidFill>
                              <a:srgbClr val="0000FF"/>
                            </a:solidFill>
                            <a:latin typeface="Cambria Math" panose="02040503050406030204" pitchFamily="18" charset="0"/>
                          </a:rPr>
                          <m:t>𝑎</m:t>
                        </m:r>
                      </m:sub>
                    </m:sSub>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𝑤</m:t>
                        </m:r>
                      </m:e>
                      <m:sub>
                        <m:r>
                          <a:rPr lang="en-US" sz="24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87018" y="5125804"/>
                <a:ext cx="6868740" cy="360804"/>
              </a:xfrm>
              <a:prstGeom prst="rect">
                <a:avLst/>
              </a:prstGeom>
              <a:blipFill>
                <a:blip r:embed="rId3"/>
                <a:stretch>
                  <a:fillRect l="-1599" t="-6780" r="-1332" b="-42373"/>
                </a:stretch>
              </a:blipFill>
            </p:spPr>
            <p:txBody>
              <a:bodyPr/>
              <a:lstStyle/>
              <a:p>
                <a:r>
                  <a:rPr lang="en-US">
                    <a:noFill/>
                  </a:rPr>
                  <a:t> </a:t>
                </a:r>
              </a:p>
            </p:txBody>
          </p:sp>
        </mc:Fallback>
      </mc:AlternateContent>
      <p:cxnSp>
        <p:nvCxnSpPr>
          <p:cNvPr id="6" name="Straight Arrow Connector 5"/>
          <p:cNvCxnSpPr/>
          <p:nvPr/>
        </p:nvCxnSpPr>
        <p:spPr>
          <a:xfrm flipH="1">
            <a:off x="2387018" y="381366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92116" y="3532318"/>
            <a:ext cx="3516284" cy="369332"/>
          </a:xfrm>
          <a:prstGeom prst="rect">
            <a:avLst/>
          </a:prstGeom>
          <a:noFill/>
          <a:ln>
            <a:noFill/>
          </a:ln>
        </p:spPr>
        <p:txBody>
          <a:bodyPr wrap="square" rtlCol="0">
            <a:spAutoFit/>
          </a:bodyPr>
          <a:lstStyle/>
          <a:p>
            <a:r>
              <a:rPr lang="en-US" dirty="0">
                <a:solidFill>
                  <a:srgbClr val="C00000"/>
                </a:solidFill>
              </a:rPr>
              <a:t>from fishing and natural mortality</a:t>
            </a:r>
            <a:endParaRPr lang="en-CA" dirty="0">
              <a:solidFill>
                <a:srgbClr val="C00000"/>
              </a:solidFill>
            </a:endParaRPr>
          </a:p>
        </p:txBody>
      </p:sp>
      <p:cxnSp>
        <p:nvCxnSpPr>
          <p:cNvPr id="9" name="Straight Arrow Connector 8"/>
          <p:cNvCxnSpPr>
            <a:cxnSpLocks/>
          </p:cNvCxnSpPr>
          <p:nvPr/>
        </p:nvCxnSpPr>
        <p:spPr>
          <a:xfrm>
            <a:off x="7077477" y="3716984"/>
            <a:ext cx="3415031" cy="3821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76</a:t>
            </a:fld>
            <a:endParaRPr lang="en-CA"/>
          </a:p>
        </p:txBody>
      </p:sp>
    </p:spTree>
    <p:extLst>
      <p:ext uri="{BB962C8B-B14F-4D97-AF65-F5344CB8AC3E}">
        <p14:creationId xmlns:p14="http://schemas.microsoft.com/office/powerpoint/2010/main" val="4947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b="1"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3910157"/>
              </a:xfrm>
            </p:spPr>
            <p:txBody>
              <a:bodyPr>
                <a:normAutofit/>
              </a:bodyPr>
              <a:lstStyle/>
              <a:p>
                <a:r>
                  <a:rPr lang="en-US" dirty="0"/>
                  <a:t>The yield is the biomass removed from </a:t>
                </a:r>
                <a14:m>
                  <m:oMath xmlns:m="http://schemas.openxmlformats.org/officeDocument/2006/math">
                    <m:r>
                      <a:rPr lang="en-US" i="1" dirty="0" smtClean="0">
                        <a:latin typeface="Cambria Math" panose="02040503050406030204" pitchFamily="18" charset="0"/>
                      </a:rPr>
                      <m:t>𝐹</m:t>
                    </m:r>
                  </m:oMath>
                </a14:m>
                <a:endParaRPr lang="en-US" dirty="0"/>
              </a:p>
              <a:p>
                <a:endParaRPr lang="en-US" dirty="0"/>
              </a:p>
              <a:p>
                <a:pPr marL="0" indent="0">
                  <a:buNone/>
                </a:pPr>
                <a:r>
                  <a:rPr lang="en-US" dirty="0"/>
                  <a:t>YPR-at-age </a:t>
                </a:r>
                <a14:m>
                  <m:oMath xmlns:m="http://schemas.openxmlformats.org/officeDocument/2006/math">
                    <m:r>
                      <a:rPr lang="en-US" i="1" smtClean="0">
                        <a:solidFill>
                          <a:schemeClr val="tx1"/>
                        </a:solidFill>
                        <a:latin typeface="Cambria Math" panose="02040503050406030204" pitchFamily="18" charset="0"/>
                      </a:rPr>
                      <m:t>𝑎</m:t>
                    </m:r>
                    <m:r>
                      <a:rPr lang="en-US" i="1">
                        <a:solidFill>
                          <a:srgbClr val="0000FF"/>
                        </a:solidFill>
                        <a:latin typeface="Cambria Math" panose="02040503050406030204" pitchFamily="18" charset="0"/>
                      </a:rPr>
                      <m:t> </m:t>
                    </m:r>
                  </m:oMath>
                </a14:m>
                <a:r>
                  <a:rPr lang="en-US" dirty="0"/>
                  <a:t>is therefore the </a:t>
                </a:r>
                <a:r>
                  <a:rPr lang="en-US" dirty="0">
                    <a:solidFill>
                      <a:srgbClr val="7030A0"/>
                    </a:solidFill>
                  </a:rPr>
                  <a:t>proportion</a:t>
                </a:r>
                <a:r>
                  <a:rPr lang="en-US" dirty="0"/>
                  <a:t> </a:t>
                </a:r>
                <a:r>
                  <a:rPr lang="en-US" dirty="0">
                    <a:solidFill>
                      <a:srgbClr val="7030A0"/>
                    </a:solidFill>
                  </a:rPr>
                  <a:t>of</a:t>
                </a:r>
                <a:r>
                  <a:rPr lang="en-US" dirty="0"/>
                  <a:t> </a:t>
                </a:r>
                <a14:m>
                  <m:oMath xmlns:m="http://schemas.openxmlformats.org/officeDocument/2006/math">
                    <m:r>
                      <a:rPr lang="en-US" i="1" dirty="0">
                        <a:latin typeface="Cambria Math" panose="02040503050406030204" pitchFamily="18" charset="0"/>
                      </a:rPr>
                      <m:t>𝐵</m:t>
                    </m:r>
                    <m:r>
                      <m:rPr>
                        <m:nor/>
                      </m:rPr>
                      <a:rPr lang="en-US" dirty="0">
                        <a:latin typeface="Cambria Math" panose="02040503050406030204" pitchFamily="18" charset="0"/>
                      </a:rPr>
                      <m:t> </m:t>
                    </m:r>
                    <m:r>
                      <m:rPr>
                        <m:nor/>
                      </m:rPr>
                      <a:rPr lang="en-US" dirty="0">
                        <a:latin typeface="Cambria Math" panose="02040503050406030204" pitchFamily="18" charset="0"/>
                      </a:rPr>
                      <m:t>r</m:t>
                    </m:r>
                    <m:r>
                      <m:rPr>
                        <m:nor/>
                      </m:rPr>
                      <a:rPr lang="en-US" dirty="0"/>
                      <m:t>emoved</m:t>
                    </m:r>
                    <m:r>
                      <m:rPr>
                        <m:nor/>
                      </m:rPr>
                      <a:rPr lang="en-US" dirty="0"/>
                      <m:t>−</m:t>
                    </m:r>
                    <m:r>
                      <m:rPr>
                        <m:nor/>
                      </m:rPr>
                      <a:rPr lang="en-US" dirty="0"/>
                      <m:t>per</m:t>
                    </m:r>
                    <m:r>
                      <m:rPr>
                        <m:nor/>
                      </m:rPr>
                      <a:rPr lang="en-US" dirty="0"/>
                      <m:t>−</m:t>
                    </m:r>
                    <m:r>
                      <m:rPr>
                        <m:nor/>
                      </m:rPr>
                      <a:rPr lang="en-US" dirty="0"/>
                      <m:t>recruit</m:t>
                    </m:r>
                    <m:r>
                      <m:rPr>
                        <m:nor/>
                      </m:rPr>
                      <a:rPr lang="en-US" dirty="0"/>
                      <m:t> </m:t>
                    </m:r>
                    <m:r>
                      <m:rPr>
                        <m:nor/>
                      </m:rPr>
                      <a:rPr lang="en-US" dirty="0"/>
                      <m:t>at</m:t>
                    </m:r>
                    <m:r>
                      <m:rPr>
                        <m:nor/>
                      </m:rPr>
                      <a:rPr lang="en-US" dirty="0"/>
                      <m:t> </m:t>
                    </m:r>
                    <m:r>
                      <m:rPr>
                        <m:nor/>
                      </m:rPr>
                      <a:rPr lang="en-US" dirty="0"/>
                      <m:t>age</m:t>
                    </m:r>
                    <m:r>
                      <a:rPr lang="en-US" i="1" dirty="0">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oMath>
                </a14:m>
                <a:r>
                  <a:rPr lang="en-US" dirty="0">
                    <a:solidFill>
                      <a:srgbClr val="7030A0"/>
                    </a:solidFill>
                  </a:rPr>
                  <a:t>that is due to fishing</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3910157"/>
              </a:xfrm>
              <a:blipFill>
                <a:blip r:embed="rId2"/>
                <a:stretch>
                  <a:fillRect l="-1217" t="-2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05471" y="5498184"/>
                <a:ext cx="4052841" cy="475195"/>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0" i="1" dirty="0" smtClean="0">
                            <a:solidFill>
                              <a:schemeClr val="tx1"/>
                            </a:solidFill>
                            <a:latin typeface="Cambria Math" panose="02040503050406030204" pitchFamily="18" charset="0"/>
                          </a:rPr>
                          <m:t>𝑌𝑃𝑅</m:t>
                        </m:r>
                      </m:e>
                      <m:sub>
                        <m:r>
                          <a:rPr lang="en-US" sz="2000" b="0" i="1" dirty="0" smtClean="0">
                            <a:solidFill>
                              <a:schemeClr val="tx1"/>
                            </a:solidFill>
                            <a:latin typeface="Cambria Math" panose="02040503050406030204" pitchFamily="18" charset="0"/>
                          </a:rPr>
                          <m:t>𝑎</m:t>
                        </m:r>
                      </m:sub>
                    </m:sSub>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𝐹𝑣</m:t>
                            </m:r>
                          </m:e>
                          <m:sub>
                            <m:r>
                              <a:rPr lang="en-US" sz="2000" i="1">
                                <a:solidFill>
                                  <a:srgbClr val="C00000"/>
                                </a:solidFill>
                                <a:latin typeface="Cambria Math" panose="02040503050406030204" pitchFamily="18" charset="0"/>
                              </a:rPr>
                              <m:t>𝑎</m:t>
                            </m:r>
                          </m:sub>
                        </m:sSub>
                        <m:r>
                          <a:rPr lang="en-US" sz="2000" i="1">
                            <a:solidFill>
                              <a:srgbClr val="C00000"/>
                            </a:solidFill>
                            <a:latin typeface="Cambria Math" panose="02040503050406030204" pitchFamily="18" charset="0"/>
                          </a:rPr>
                          <m:t>)</m:t>
                        </m:r>
                      </m:sup>
                    </m:sSup>
                  </m:oMath>
                </a14:m>
                <a:r>
                  <a:rPr lang="en-CA" sz="2000" dirty="0">
                    <a:solidFill>
                      <a:srgbClr val="C00000"/>
                    </a:solidFill>
                  </a:rPr>
                  <a:t>)</a:t>
                </a:r>
                <a:r>
                  <a:rPr lang="en-US" sz="2000" dirty="0">
                    <a:solidFill>
                      <a:srgbClr val="C00000"/>
                    </a:solidFill>
                  </a:rPr>
                  <a:t> </a:t>
                </a:r>
                <a14:m>
                  <m:oMath xmlns:m="http://schemas.openxmlformats.org/officeDocument/2006/math">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𝐹</m:t>
                        </m:r>
                        <m:sSub>
                          <m:sSubPr>
                            <m:ctrlPr>
                              <a:rPr lang="en-CA"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𝑣</m:t>
                            </m:r>
                          </m:e>
                          <m:sub>
                            <m:r>
                              <a:rPr lang="en-US" sz="2000" i="1">
                                <a:solidFill>
                                  <a:srgbClr val="7030A0"/>
                                </a:solidFill>
                                <a:latin typeface="Cambria Math" panose="02040503050406030204" pitchFamily="18" charset="0"/>
                              </a:rPr>
                              <m:t>𝑎</m:t>
                            </m:r>
                          </m:sub>
                        </m:sSub>
                      </m:num>
                      <m:den>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𝑀</m:t>
                            </m:r>
                          </m:e>
                          <m:sub>
                            <m:r>
                              <a:rPr lang="en-US" sz="2000" i="1">
                                <a:solidFill>
                                  <a:srgbClr val="7030A0"/>
                                </a:solidFill>
                                <a:latin typeface="Cambria Math" panose="02040503050406030204" pitchFamily="18" charset="0"/>
                              </a:rPr>
                              <m:t>𝑎</m:t>
                            </m:r>
                          </m:sub>
                        </m:sSub>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𝐹𝑣</m:t>
                            </m:r>
                          </m:e>
                          <m:sub>
                            <m:r>
                              <a:rPr lang="en-US" sz="2000" i="1">
                                <a:solidFill>
                                  <a:srgbClr val="7030A0"/>
                                </a:solidFill>
                                <a:latin typeface="Cambria Math" panose="02040503050406030204" pitchFamily="18" charset="0"/>
                              </a:rPr>
                              <m:t>𝑎</m:t>
                            </m:r>
                          </m:sub>
                        </m:sSub>
                      </m:den>
                    </m:f>
                  </m:oMath>
                </a14:m>
                <a:endParaRPr lang="en-CA" sz="20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471" y="5498184"/>
                <a:ext cx="4052841" cy="475195"/>
              </a:xfrm>
              <a:prstGeom prst="rect">
                <a:avLst/>
              </a:prstGeom>
              <a:blipFill>
                <a:blip r:embed="rId3"/>
                <a:stretch>
                  <a:fillRect t="-2564"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5B80E2-9734-47A3-B6EC-F99E2D8E99A2}"/>
                  </a:ext>
                </a:extLst>
              </p:cNvPr>
              <p:cNvSpPr txBox="1"/>
              <p:nvPr/>
            </p:nvSpPr>
            <p:spPr>
              <a:xfrm>
                <a:off x="2818502" y="4674618"/>
                <a:ext cx="6026778" cy="328680"/>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𝐵</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r</m:t>
                    </m:r>
                    <m:r>
                      <m:rPr>
                        <m:nor/>
                      </m:rPr>
                      <a:rPr lang="en-US" sz="2000" dirty="0" smtClean="0">
                        <a:solidFill>
                          <a:schemeClr val="tx1"/>
                        </a:solidFill>
                      </a:rPr>
                      <m:t>emov</m:t>
                    </m:r>
                    <m:r>
                      <m:rPr>
                        <m:nor/>
                      </m:rPr>
                      <a:rPr lang="en-US" sz="2000" b="0" i="0" dirty="0" smtClean="0">
                        <a:solidFill>
                          <a:schemeClr val="tx1"/>
                        </a:solidFill>
                      </a:rPr>
                      <m:t>ed</m:t>
                    </m:r>
                    <m:r>
                      <m:rPr>
                        <m:nor/>
                      </m:rPr>
                      <a:rPr lang="en-US" sz="2000" b="0" i="0" dirty="0" smtClean="0">
                        <a:solidFill>
                          <a:schemeClr val="tx1"/>
                        </a:solidFill>
                      </a:rPr>
                      <m:t>−</m:t>
                    </m:r>
                    <m:r>
                      <m:rPr>
                        <m:nor/>
                      </m:rPr>
                      <a:rPr lang="en-US" sz="2000" dirty="0" smtClean="0"/>
                      <m:t>per</m:t>
                    </m:r>
                    <m:r>
                      <m:rPr>
                        <m:nor/>
                      </m:rPr>
                      <a:rPr lang="en-US" sz="2000" b="0" i="0" dirty="0" smtClean="0"/>
                      <m:t>−</m:t>
                    </m:r>
                    <m:r>
                      <m:rPr>
                        <m:nor/>
                      </m:rPr>
                      <a:rPr lang="en-US" sz="2000" dirty="0" smtClean="0"/>
                      <m:t>recruit</m:t>
                    </m:r>
                    <m:r>
                      <m:rPr>
                        <m:nor/>
                      </m:rPr>
                      <a:rPr lang="en-US" sz="2000" b="0" i="0" dirty="0" smtClean="0"/>
                      <m:t> </m:t>
                    </m:r>
                    <m:r>
                      <m:rPr>
                        <m:nor/>
                      </m:rPr>
                      <a:rPr lang="en-US" sz="2000" dirty="0" smtClean="0">
                        <a:solidFill>
                          <a:schemeClr val="tx1"/>
                        </a:solidFill>
                      </a:rPr>
                      <m:t>at</m:t>
                    </m:r>
                    <m:r>
                      <m:rPr>
                        <m:nor/>
                      </m:rPr>
                      <a:rPr lang="en-US" sz="2000" dirty="0" smtClean="0">
                        <a:solidFill>
                          <a:schemeClr val="tx1"/>
                        </a:solidFill>
                      </a:rPr>
                      <m:t> </m:t>
                    </m:r>
                    <m:r>
                      <m:rPr>
                        <m:nor/>
                      </m:rPr>
                      <a:rPr lang="en-US" sz="2000" dirty="0" smtClean="0">
                        <a:solidFill>
                          <a:schemeClr val="tx1"/>
                        </a:solidFill>
                      </a:rPr>
                      <m:t>age</m:t>
                    </m:r>
                    <m:r>
                      <a:rPr lang="en-US" sz="2000" b="0" i="1" dirty="0" smtClean="0">
                        <a:solidFill>
                          <a:schemeClr val="tx1"/>
                        </a:solidFill>
                        <a:latin typeface="Cambria Math" panose="02040503050406030204" pitchFamily="18" charset="0"/>
                      </a:rPr>
                      <m:t> </m:t>
                    </m:r>
                    <m:r>
                      <a:rPr lang="en-US" sz="2000" i="1">
                        <a:latin typeface="Cambria Math" panose="02040503050406030204" pitchFamily="18" charset="0"/>
                      </a:rPr>
                      <m:t>𝑎</m:t>
                    </m:r>
                    <m:r>
                      <a:rPr lang="en-US" sz="2000" b="0" i="1" smtClean="0">
                        <a:solidFill>
                          <a:schemeClr val="tx1"/>
                        </a:solidFill>
                        <a:effectLst/>
                        <a:latin typeface="Cambria Math" panose="02040503050406030204" pitchFamily="18" charset="0"/>
                      </a:rPr>
                      <m:t>=</m:t>
                    </m:r>
                    <m:sSub>
                      <m:sSubPr>
                        <m:ctrlPr>
                          <a:rPr lang="en-US" sz="2000" i="1" smtClean="0">
                            <a:solidFill>
                              <a:srgbClr val="0000FF"/>
                            </a:solidFill>
                            <a:latin typeface="Cambria Math" panose="02040503050406030204" pitchFamily="18" charset="0"/>
                          </a:rPr>
                        </m:ctrlPr>
                      </m:sSubPr>
                      <m:e>
                        <m:r>
                          <a:rPr lang="en-US" sz="2000" b="0" i="1" smtClean="0">
                            <a:solidFill>
                              <a:srgbClr val="0000FF"/>
                            </a:solidFill>
                            <a:latin typeface="Cambria Math" panose="02040503050406030204" pitchFamily="18" charset="0"/>
                          </a:rPr>
                          <m:t>𝑙</m:t>
                        </m:r>
                      </m:e>
                      <m:sub>
                        <m:r>
                          <a:rPr lang="en-US" sz="2000" i="1">
                            <a:solidFill>
                              <a:srgbClr val="0000FF"/>
                            </a:solidFill>
                            <a:latin typeface="Cambria Math" panose="02040503050406030204" pitchFamily="18" charset="0"/>
                          </a:rPr>
                          <m:t>𝑎</m:t>
                        </m:r>
                      </m:sub>
                    </m:sSub>
                    <m:sSub>
                      <m:sSubPr>
                        <m:ctrlPr>
                          <a:rPr lang="en-US" sz="2000" i="1">
                            <a:solidFill>
                              <a:srgbClr val="0000FF"/>
                            </a:solidFill>
                            <a:latin typeface="Cambria Math" panose="02040503050406030204" pitchFamily="18" charset="0"/>
                          </a:rPr>
                        </m:ctrlPr>
                      </m:sSubPr>
                      <m:e>
                        <m:r>
                          <a:rPr lang="en-US" sz="2000" i="1">
                            <a:solidFill>
                              <a:srgbClr val="0000FF"/>
                            </a:solidFill>
                            <a:latin typeface="Cambria Math" panose="02040503050406030204" pitchFamily="18" charset="0"/>
                          </a:rPr>
                          <m:t>𝑤</m:t>
                        </m:r>
                      </m:e>
                      <m:sub>
                        <m:r>
                          <a:rPr lang="en-US" sz="2000" i="1">
                            <a:solidFill>
                              <a:srgbClr val="0000FF"/>
                            </a:solidFill>
                            <a:latin typeface="Cambria Math" panose="02040503050406030204" pitchFamily="18" charset="0"/>
                          </a:rPr>
                          <m:t>𝑎</m:t>
                        </m:r>
                      </m:sub>
                    </m:sSub>
                  </m:oMath>
                </a14:m>
                <a:r>
                  <a:rPr lang="en-CA" sz="2000" dirty="0">
                    <a:solidFill>
                      <a:srgbClr val="C00000"/>
                    </a:solidFill>
                  </a:rPr>
                  <a:t>(</a:t>
                </a:r>
                <a14:m>
                  <m:oMath xmlns:m="http://schemas.openxmlformats.org/officeDocument/2006/math">
                    <m:r>
                      <a:rPr lang="en-US" sz="2000" i="1">
                        <a:solidFill>
                          <a:srgbClr val="C00000"/>
                        </a:solidFill>
                        <a:latin typeface="Cambria Math" panose="02040503050406030204" pitchFamily="18" charset="0"/>
                      </a:rPr>
                      <m:t>1−</m:t>
                    </m:r>
                    <m:sSup>
                      <m:sSupPr>
                        <m:ctrlPr>
                          <a:rPr lang="en-CA"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𝑒</m:t>
                        </m:r>
                      </m:e>
                      <m: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𝑀</m:t>
                                </m:r>
                              </m:e>
                              <m:sub>
                                <m:r>
                                  <a:rPr lang="en-US" sz="2000" i="1">
                                    <a:solidFill>
                                      <a:srgbClr val="C00000"/>
                                    </a:solidFill>
                                    <a:latin typeface="Cambria Math" panose="02040503050406030204" pitchFamily="18" charset="0"/>
                                  </a:rPr>
                                  <m:t>𝑎</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𝐹</m:t>
                            </m:r>
                            <m:sSub>
                              <m:sSubPr>
                                <m:ctrlPr>
                                  <a:rPr lang="en-CA"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𝑣</m:t>
                                </m:r>
                              </m:e>
                              <m:sub>
                                <m:r>
                                  <a:rPr lang="en-US" sz="2000" i="1">
                                    <a:solidFill>
                                      <a:srgbClr val="C00000"/>
                                    </a:solidFill>
                                    <a:latin typeface="Cambria Math" panose="02040503050406030204" pitchFamily="18" charset="0"/>
                                  </a:rPr>
                                  <m:t>𝑎</m:t>
                                </m:r>
                              </m:sub>
                            </m:sSub>
                          </m:e>
                        </m:d>
                      </m:sup>
                    </m:sSup>
                  </m:oMath>
                </a14:m>
                <a:r>
                  <a:rPr lang="en-CA" sz="2000" dirty="0">
                    <a:solidFill>
                      <a:srgbClr val="C00000"/>
                    </a:solidFill>
                  </a:rPr>
                  <a:t>)</a:t>
                </a:r>
                <a:endParaRPr lang="en-CA" sz="2000" dirty="0">
                  <a:solidFill>
                    <a:schemeClr val="tx1"/>
                  </a:solidFill>
                </a:endParaRPr>
              </a:p>
            </p:txBody>
          </p:sp>
        </mc:Choice>
        <mc:Fallback xmlns="">
          <p:sp>
            <p:nvSpPr>
              <p:cNvPr id="10" name="TextBox 9">
                <a:extLst>
                  <a:ext uri="{FF2B5EF4-FFF2-40B4-BE49-F238E27FC236}">
                    <a16:creationId xmlns:a16="http://schemas.microsoft.com/office/drawing/2014/main" id="{225B80E2-9734-47A3-B6EC-F99E2D8E99A2}"/>
                  </a:ext>
                </a:extLst>
              </p:cNvPr>
              <p:cNvSpPr txBox="1">
                <a:spLocks noRot="1" noChangeAspect="1" noMove="1" noResize="1" noEditPoints="1" noAdjustHandles="1" noChangeArrowheads="1" noChangeShapeType="1" noTextEdit="1"/>
              </p:cNvSpPr>
              <p:nvPr/>
            </p:nvSpPr>
            <p:spPr>
              <a:xfrm>
                <a:off x="2818502" y="4674618"/>
                <a:ext cx="6026778" cy="328680"/>
              </a:xfrm>
              <a:prstGeom prst="rect">
                <a:avLst/>
              </a:prstGeom>
              <a:blipFill>
                <a:blip r:embed="rId4"/>
                <a:stretch>
                  <a:fillRect l="-1416" t="-16667" r="-1719" b="-4629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77</a:t>
            </a:fld>
            <a:endParaRPr lang="en-CA"/>
          </a:p>
        </p:txBody>
      </p:sp>
    </p:spTree>
    <p:extLst>
      <p:ext uri="{BB962C8B-B14F-4D97-AF65-F5344CB8AC3E}">
        <p14:creationId xmlns:p14="http://schemas.microsoft.com/office/powerpoint/2010/main" val="107146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Per-Recruit Reference Points </a:t>
            </a:r>
            <a:r>
              <a:rPr lang="en-CA" sz="3600" b="1" dirty="0">
                <a:solidFill>
                  <a:schemeClr val="accent6"/>
                </a:solidFill>
              </a:rPr>
              <a:t>4. </a:t>
            </a:r>
            <a:r>
              <a:rPr lang="en-US" sz="3600" b="1" dirty="0">
                <a:solidFill>
                  <a:schemeClr val="accent6"/>
                </a:solidFill>
              </a:rPr>
              <a:t>Yield-per-Recruit (YPR)</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YPR</m:t>
                    </m:r>
                    <m:r>
                      <a:rPr lang="en-US" sz="2800" b="0" i="1" smtClean="0">
                        <a:latin typeface="Cambria Math" panose="02040503050406030204" pitchFamily="18" charset="0"/>
                        <a:ea typeface="Cambria Math" panose="02040503050406030204" pitchFamily="18" charset="0"/>
                      </a:rPr>
                      <m:t>= </m:t>
                    </m:r>
                  </m:oMath>
                </a14:m>
                <a:r>
                  <a:rPr lang="en-US" dirty="0"/>
                  <a:t>Sum over all ages: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100229" y="1690688"/>
                <a:ext cx="6024049" cy="665118"/>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𝑌𝑃𝑅</m:t>
                        </m:r>
                      </m:e>
                      <m:sub>
                        <m:r>
                          <a:rPr lang="en-US" sz="2800" b="0" i="1" dirty="0" smtClean="0">
                            <a:solidFill>
                              <a:schemeClr val="tx1"/>
                            </a:solidFill>
                            <a:latin typeface="Cambria Math" panose="02040503050406030204" pitchFamily="18" charset="0"/>
                          </a:rPr>
                          <m:t>𝑎</m:t>
                        </m:r>
                      </m:sub>
                    </m:sSub>
                    <m:r>
                      <a:rPr lang="en-US" sz="2800" b="0" i="1" smtClean="0">
                        <a:solidFill>
                          <a:schemeClr val="tx1"/>
                        </a:solidFill>
                        <a:effectLst/>
                        <a:latin typeface="Cambria Math" panose="02040503050406030204" pitchFamily="18" charset="0"/>
                      </a:rPr>
                      <m:t>=</m:t>
                    </m:r>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𝑙</m:t>
                        </m:r>
                      </m:e>
                      <m:sub>
                        <m:r>
                          <a:rPr lang="en-US" sz="2800" i="1">
                            <a:solidFill>
                              <a:schemeClr val="tx1"/>
                            </a:solidFill>
                            <a:latin typeface="Cambria Math" panose="02040503050406030204" pitchFamily="18" charset="0"/>
                          </a:rPr>
                          <m:t>𝑎</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𝑤</m:t>
                        </m:r>
                      </m:e>
                      <m:sub>
                        <m:r>
                          <a:rPr lang="en-US" sz="2800" i="1">
                            <a:solidFill>
                              <a:schemeClr val="tx1"/>
                            </a:solidFill>
                            <a:latin typeface="Cambria Math" panose="02040503050406030204" pitchFamily="18" charset="0"/>
                          </a:rPr>
                          <m:t>𝑎</m:t>
                        </m:r>
                      </m:sub>
                    </m:sSub>
                  </m:oMath>
                </a14:m>
                <a:r>
                  <a:rPr lang="en-CA" sz="2800" dirty="0">
                    <a:solidFill>
                      <a:schemeClr val="tx1"/>
                    </a:solidFill>
                  </a:rPr>
                  <a:t>(</a:t>
                </a:r>
                <a14:m>
                  <m:oMath xmlns:m="http://schemas.openxmlformats.org/officeDocument/2006/math">
                    <m:r>
                      <a:rPr lang="en-US" sz="2800" i="1">
                        <a:solidFill>
                          <a:schemeClr val="tx1"/>
                        </a:solidFill>
                        <a:latin typeface="Cambria Math" panose="02040503050406030204" pitchFamily="18" charset="0"/>
                      </a:rPr>
                      <m:t>1−</m:t>
                    </m:r>
                    <m:sSup>
                      <m:sSupPr>
                        <m:ctrlPr>
                          <a:rPr lang="en-CA"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𝑒</m:t>
                        </m:r>
                      </m:e>
                      <m:sup>
                        <m:r>
                          <a:rPr lang="en-US" sz="2800" i="1">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solidFill>
                              <a:schemeClr val="tx1"/>
                            </a:solidFill>
                            <a:latin typeface="Cambria Math" panose="02040503050406030204" pitchFamily="18" charset="0"/>
                          </a:rPr>
                          <m:t>)</m:t>
                        </m:r>
                      </m:sup>
                    </m:sSup>
                  </m:oMath>
                </a14:m>
                <a:r>
                  <a:rPr lang="en-CA" sz="2800" dirty="0">
                    <a:solidFill>
                      <a:schemeClr val="tx1"/>
                    </a:solidFill>
                  </a:rPr>
                  <a:t>)</a:t>
                </a:r>
                <a:r>
                  <a:rPr lang="en-US" sz="2800" dirty="0"/>
                  <a:t>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𝐹</m:t>
                        </m:r>
                        <m:sSub>
                          <m:sSubPr>
                            <m:ctrlPr>
                              <a:rPr lang="en-CA"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𝑣</m:t>
                            </m:r>
                          </m:e>
                          <m:sub>
                            <m:r>
                              <a:rPr lang="en-US" sz="2800" i="1">
                                <a:solidFill>
                                  <a:schemeClr val="tx1"/>
                                </a:solidFill>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oMath>
                </a14:m>
                <a:endParaRPr lang="en-CA"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00229" y="1690688"/>
                <a:ext cx="6024049" cy="665118"/>
              </a:xfrm>
              <a:prstGeom prst="rect">
                <a:avLst/>
              </a:prstGeom>
              <a:blipFill>
                <a:blip r:embed="rId3"/>
                <a:stretch>
                  <a:fillRect t="-1835"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925827" y="3596580"/>
                <a:ext cx="7208512"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latin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𝑌𝑃𝑅</m:t>
                          </m:r>
                        </m:e>
                        <m:sub>
                          <m:r>
                            <a:rPr lang="en-US" sz="2800" b="0" i="1">
                              <a:latin typeface="Cambria Math" panose="02040503050406030204" pitchFamily="18" charset="0"/>
                            </a:rPr>
                            <m:t>𝐹</m:t>
                          </m:r>
                        </m:sub>
                      </m:sSub>
                      <m:r>
                        <a:rPr lang="en-US" sz="2800" b="0" i="1">
                          <a:latin typeface="Cambria Math" panose="02040503050406030204" pitchFamily="18" charset="0"/>
                        </a:rPr>
                        <m:t>=</m:t>
                      </m:r>
                      <m:nary>
                        <m:naryPr>
                          <m:chr m:val="∑"/>
                          <m:ctrlPr>
                            <a:rPr lang="en-CA" sz="2800" i="1">
                              <a:latin typeface="Cambria Math" panose="02040503050406030204" pitchFamily="18" charset="0"/>
                            </a:rPr>
                          </m:ctrlPr>
                        </m:naryPr>
                        <m:sub>
                          <m:r>
                            <m:rPr>
                              <m:brk m:alnAt="23"/>
                            </m:rPr>
                            <a:rPr lang="en-US" sz="2800" b="0" i="1">
                              <a:latin typeface="Cambria Math" panose="02040503050406030204" pitchFamily="18" charset="0"/>
                            </a:rPr>
                            <m:t>𝑎</m:t>
                          </m:r>
                          <m:r>
                            <a:rPr lang="en-US" sz="2800" b="0" i="1">
                              <a:latin typeface="Cambria Math" panose="02040503050406030204" pitchFamily="18" charset="0"/>
                            </a:rPr>
                            <m:t>=</m:t>
                          </m:r>
                          <m:sSub>
                            <m:sSubPr>
                              <m:ctrlPr>
                                <a:rPr lang="en-CA" sz="2800" i="1">
                                  <a:latin typeface="Cambria Math" panose="02040503050406030204" pitchFamily="18" charset="0"/>
                                </a:rPr>
                              </m:ctrlPr>
                            </m:sSubPr>
                            <m:e>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CA" sz="2800" i="1">
                                  <a:latin typeface="Cambria Math" panose="02040503050406030204" pitchFamily="18" charset="0"/>
                                </a:rPr>
                              </m:ctrlPr>
                            </m:sSubPr>
                            <m:e>
                              <m:r>
                                <a:rPr lang="en-US" sz="2800" b="0" i="1">
                                  <a:latin typeface="Cambria Math" panose="02040503050406030204" pitchFamily="18" charset="0"/>
                                </a:rPr>
                                <m:t>𝑎</m:t>
                              </m:r>
                            </m:e>
                            <m:sub>
                              <m:r>
                                <a:rPr lang="en-US" sz="2800" b="0" i="1">
                                  <a:latin typeface="Cambria Math" panose="02040503050406030204" pitchFamily="18" charset="0"/>
                                </a:rPr>
                                <m:t>𝑚𝑎𝑥</m:t>
                              </m:r>
                            </m:sub>
                          </m:sSub>
                        </m:sup>
                        <m:e>
                          <m:sSub>
                            <m:sSubPr>
                              <m:ctrlPr>
                                <a:rPr lang="en-CA" sz="2800" i="1">
                                  <a:latin typeface="Cambria Math" panose="02040503050406030204" pitchFamily="18" charset="0"/>
                                </a:rPr>
                              </m:ctrlPr>
                            </m:sSubPr>
                            <m:e>
                              <m:r>
                                <a:rPr lang="en-US" sz="2800" b="0" i="1" smtClean="0">
                                  <a:latin typeface="Cambria Math" panose="02040503050406030204" pitchFamily="18" charset="0"/>
                                </a:rPr>
                                <m:t>𝑙</m:t>
                              </m:r>
                            </m:e>
                            <m:sub>
                              <m:r>
                                <a:rPr lang="en-US" sz="2800" i="1">
                                  <a:latin typeface="Cambria Math" panose="02040503050406030204" pitchFamily="18" charset="0"/>
                                </a:rPr>
                                <m:t>𝑎</m:t>
                              </m:r>
                            </m:sub>
                          </m:sSub>
                          <m:sSub>
                            <m:sSubPr>
                              <m:ctrlPr>
                                <a:rPr lang="en-CA"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𝑎</m:t>
                              </m:r>
                            </m:sub>
                          </m:sSub>
                          <m:d>
                            <m:dPr>
                              <m:ctrlPr>
                                <a:rPr lang="en-US" sz="2800" i="1">
                                  <a:latin typeface="Cambria Math" panose="02040503050406030204" pitchFamily="18" charset="0"/>
                                </a:rPr>
                              </m:ctrlPr>
                            </m:dPr>
                            <m:e>
                              <m:r>
                                <a:rPr lang="en-US" sz="2800" i="1">
                                  <a:latin typeface="Cambria Math" panose="02040503050406030204" pitchFamily="18" charset="0"/>
                                </a:rPr>
                                <m:t>1−</m:t>
                              </m:r>
                              <m:sSup>
                                <m:sSupPr>
                                  <m:ctrlPr>
                                    <a:rPr lang="en-CA"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r>
                                    <a:rPr lang="en-US" sz="2800" i="1">
                                      <a:latin typeface="Cambria Math" panose="02040503050406030204" pitchFamily="18" charset="0"/>
                                    </a:rPr>
                                    <m:t>)</m:t>
                                  </m:r>
                                </m:sup>
                              </m:sSup>
                            </m:e>
                          </m:d>
                          <m:f>
                            <m:fPr>
                              <m:ctrlPr>
                                <a:rPr lang="en-CA" sz="2800" i="1">
                                  <a:solidFill>
                                    <a:schemeClr val="tx1"/>
                                  </a:solidFill>
                                  <a:effectLst/>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𝑀</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𝐹𝑣</m:t>
                                  </m:r>
                                </m:e>
                                <m:sub>
                                  <m:r>
                                    <a:rPr lang="en-US" sz="2800" i="1">
                                      <a:latin typeface="Cambria Math" panose="02040503050406030204" pitchFamily="18" charset="0"/>
                                    </a:rPr>
                                    <m:t>𝑎</m:t>
                                  </m:r>
                                </m:sub>
                              </m:sSub>
                            </m:den>
                          </m:f>
                        </m:e>
                      </m:nary>
                    </m:oMath>
                  </m:oMathPara>
                </a14:m>
                <a:endParaRPr lang="en-CA" sz="2800" dirty="0"/>
              </a:p>
            </p:txBody>
          </p:sp>
        </mc:Choice>
        <mc:Fallback xmlns="">
          <p:sp>
            <p:nvSpPr>
              <p:cNvPr id="10" name="TextBox 3"/>
              <p:cNvSpPr txBox="1">
                <a:spLocks noRot="1" noChangeAspect="1" noMove="1" noResize="1" noEditPoints="1" noAdjustHandles="1" noChangeArrowheads="1" noChangeShapeType="1" noTextEdit="1"/>
              </p:cNvSpPr>
              <p:nvPr/>
            </p:nvSpPr>
            <p:spPr>
              <a:xfrm>
                <a:off x="1925827" y="3596580"/>
                <a:ext cx="7208512" cy="12295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FE95BC-9880-4BBD-A8AB-65A672B25604}"/>
                  </a:ext>
                </a:extLst>
              </p:cNvPr>
              <p:cNvSpPr txBox="1"/>
              <p:nvPr/>
            </p:nvSpPr>
            <p:spPr>
              <a:xfrm>
                <a:off x="7905790" y="5384980"/>
                <a:ext cx="4038600" cy="923330"/>
              </a:xfrm>
              <a:prstGeom prst="rect">
                <a:avLst/>
              </a:prstGeom>
              <a:noFill/>
              <a:ln>
                <a:solidFill>
                  <a:schemeClr val="tx2"/>
                </a:solidFill>
              </a:ln>
            </p:spPr>
            <p:txBody>
              <a:bodyPr wrap="square" rtlCol="0">
                <a:spAutoFit/>
              </a:bodyPr>
              <a:lstStyle/>
              <a:p>
                <a:r>
                  <a:rPr lang="en-US" dirty="0">
                    <a:solidFill>
                      <a:schemeClr val="tx2"/>
                    </a:solidFill>
                  </a:rPr>
                  <a:t>Note that this is a per-recruit version of the Baranov catch equation (</a:t>
                </a:r>
                <a14:m>
                  <m:oMath xmlns:m="http://schemas.openxmlformats.org/officeDocument/2006/math">
                    <m:r>
                      <a:rPr lang="en-US" i="1" dirty="0" smtClean="0">
                        <a:solidFill>
                          <a:schemeClr val="tx2"/>
                        </a:solidFill>
                        <a:latin typeface="Cambria Math" panose="02040503050406030204" pitchFamily="18" charset="0"/>
                      </a:rPr>
                      <m:t>𝑁</m:t>
                    </m:r>
                    <m:r>
                      <a:rPr lang="en-US" i="1" baseline="-25000" dirty="0" smtClean="0">
                        <a:solidFill>
                          <a:schemeClr val="tx2"/>
                        </a:solidFill>
                        <a:latin typeface="Cambria Math" panose="02040503050406030204" pitchFamily="18" charset="0"/>
                      </a:rPr>
                      <m:t>𝑎</m:t>
                    </m:r>
                  </m:oMath>
                </a14:m>
                <a:r>
                  <a:rPr lang="en-US" dirty="0">
                    <a:solidFill>
                      <a:schemeClr val="tx2"/>
                    </a:solidFill>
                  </a:rPr>
                  <a:t> replaced with </a:t>
                </a:r>
                <a14:m>
                  <m:oMath xmlns:m="http://schemas.openxmlformats.org/officeDocument/2006/math">
                    <m:r>
                      <a:rPr lang="en-US" i="1" dirty="0" smtClean="0">
                        <a:solidFill>
                          <a:schemeClr val="tx2"/>
                        </a:solidFill>
                        <a:latin typeface="Cambria Math" panose="02040503050406030204" pitchFamily="18" charset="0"/>
                      </a:rPr>
                      <m:t>𝑙</m:t>
                    </m:r>
                    <m:r>
                      <a:rPr lang="en-US" i="1" baseline="-25000" dirty="0" smtClean="0">
                        <a:solidFill>
                          <a:schemeClr val="tx2"/>
                        </a:solidFill>
                        <a:latin typeface="Cambria Math" panose="02040503050406030204" pitchFamily="18" charset="0"/>
                      </a:rPr>
                      <m:t>𝑎</m:t>
                    </m:r>
                  </m:oMath>
                </a14:m>
                <a:r>
                  <a:rPr lang="en-US" dirty="0">
                    <a:solidFill>
                      <a:schemeClr val="tx2"/>
                    </a:solidFill>
                  </a:rPr>
                  <a:t>)</a:t>
                </a:r>
              </a:p>
            </p:txBody>
          </p:sp>
        </mc:Choice>
        <mc:Fallback xmlns="">
          <p:sp>
            <p:nvSpPr>
              <p:cNvPr id="7" name="TextBox 6">
                <a:extLst>
                  <a:ext uri="{FF2B5EF4-FFF2-40B4-BE49-F238E27FC236}">
                    <a16:creationId xmlns:a16="http://schemas.microsoft.com/office/drawing/2014/main" id="{95FE95BC-9880-4BBD-A8AB-65A672B25604}"/>
                  </a:ext>
                </a:extLst>
              </p:cNvPr>
              <p:cNvSpPr txBox="1">
                <a:spLocks noRot="1" noChangeAspect="1" noMove="1" noResize="1" noEditPoints="1" noAdjustHandles="1" noChangeArrowheads="1" noChangeShapeType="1" noTextEdit="1"/>
              </p:cNvSpPr>
              <p:nvPr/>
            </p:nvSpPr>
            <p:spPr>
              <a:xfrm>
                <a:off x="7905790" y="5384980"/>
                <a:ext cx="4038600" cy="923330"/>
              </a:xfrm>
              <a:prstGeom prst="rect">
                <a:avLst/>
              </a:prstGeom>
              <a:blipFill>
                <a:blip r:embed="rId5"/>
                <a:stretch>
                  <a:fillRect l="-1205" t="-2597" r="-904" b="-8442"/>
                </a:stretch>
              </a:blipFill>
              <a:ln>
                <a:solidFill>
                  <a:schemeClr val="tx2"/>
                </a:solid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78</a:t>
            </a:fld>
            <a:endParaRPr lang="en-CA"/>
          </a:p>
        </p:txBody>
      </p:sp>
    </p:spTree>
    <p:extLst>
      <p:ext uri="{BB962C8B-B14F-4D97-AF65-F5344CB8AC3E}">
        <p14:creationId xmlns:p14="http://schemas.microsoft.com/office/powerpoint/2010/main" val="426372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Next step: Yield-per-Recruit </a:t>
            </a:r>
            <a:r>
              <a:rPr lang="en-US" sz="4800" dirty="0">
                <a:sym typeface="Wingdings" panose="05000000000000000000" pitchFamily="2" charset="2"/>
              </a:rPr>
              <a:t> Yield</a:t>
            </a:r>
            <a:r>
              <a:rPr lang="en-US" sz="4800" dirty="0"/>
              <a:t> </a:t>
            </a:r>
            <a:endParaRPr lang="en-CA" sz="48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351338"/>
              </a:xfrm>
            </p:spPr>
            <p:txBody>
              <a:bodyPr/>
              <a:lstStyle/>
              <a:p>
                <a:r>
                  <a:rPr lang="en-US" dirty="0"/>
                  <a:t>Yield = </a:t>
                </a:r>
                <a14:m>
                  <m:oMath xmlns:m="http://schemas.openxmlformats.org/officeDocument/2006/math">
                    <m:r>
                      <a:rPr lang="en-US" i="1" dirty="0" smtClean="0">
                        <a:latin typeface="Cambria Math" panose="02040503050406030204" pitchFamily="18" charset="0"/>
                      </a:rPr>
                      <m:t>𝑌𝑃𝑅</m:t>
                    </m:r>
                    <m:r>
                      <a:rPr lang="en-US" i="1" dirty="0" smtClean="0">
                        <a:latin typeface="Cambria Math" panose="02040503050406030204" pitchFamily="18" charset="0"/>
                      </a:rPr>
                      <m:t> ×</m:t>
                    </m:r>
                    <m:r>
                      <a:rPr lang="en-US" b="0" i="1" dirty="0" smtClean="0">
                        <a:latin typeface="Cambria Math" panose="02040503050406030204" pitchFamily="18" charset="0"/>
                      </a:rPr>
                      <m:t>𝑛𝑢𝑚𝑏𝑒𝑟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𝑟𝑒𝑐𝑟𝑢𝑖𝑡𝑠</m:t>
                    </m:r>
                  </m:oMath>
                </a14:m>
                <a:endParaRPr lang="en-US" dirty="0"/>
              </a:p>
              <a:p>
                <a:r>
                  <a:rPr lang="en-US" dirty="0"/>
                  <a:t>We saw how to calculate </a:t>
                </a:r>
                <a14:m>
                  <m:oMath xmlns:m="http://schemas.openxmlformats.org/officeDocument/2006/math">
                    <m:r>
                      <a:rPr lang="en-US" i="1" dirty="0" smtClean="0">
                        <a:latin typeface="Cambria Math" panose="02040503050406030204" pitchFamily="18" charset="0"/>
                      </a:rPr>
                      <m:t>𝑌𝑃𝑅</m:t>
                    </m:r>
                  </m:oMath>
                </a14:m>
                <a:r>
                  <a:rPr lang="en-US" dirty="0"/>
                  <a:t> for various </a:t>
                </a:r>
                <a14:m>
                  <m:oMath xmlns:m="http://schemas.openxmlformats.org/officeDocument/2006/math">
                    <m:r>
                      <a:rPr lang="en-US" i="1" dirty="0" smtClean="0">
                        <a:latin typeface="Cambria Math" panose="02040503050406030204" pitchFamily="18" charset="0"/>
                      </a:rPr>
                      <m:t>𝐹</m:t>
                    </m:r>
                  </m:oMath>
                </a14:m>
                <a:endParaRPr lang="en-US" dirty="0"/>
              </a:p>
              <a:p>
                <a:r>
                  <a:rPr lang="en-US" dirty="0"/>
                  <a:t>Now we just need to know how the number of recruits changes with changes in </a:t>
                </a:r>
                <a14:m>
                  <m:oMath xmlns:m="http://schemas.openxmlformats.org/officeDocument/2006/math">
                    <m:r>
                      <a:rPr lang="en-US" i="1" dirty="0" smtClean="0">
                        <a:latin typeface="Cambria Math" panose="02040503050406030204" pitchFamily="18" charset="0"/>
                      </a:rPr>
                      <m:t>𝐹</m:t>
                    </m:r>
                  </m:oMath>
                </a14:m>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D9DCA5-5823-4C6F-B3FE-44EDF581D9AD}"/>
              </a:ext>
            </a:extLst>
          </p:cNvPr>
          <p:cNvSpPr txBox="1"/>
          <p:nvPr/>
        </p:nvSpPr>
        <p:spPr>
          <a:xfrm>
            <a:off x="1403420" y="4143642"/>
            <a:ext cx="9119108" cy="1815882"/>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This is where stock-recruitment relationships enter the reference point calculations</a:t>
            </a:r>
          </a:p>
          <a:p>
            <a:pPr algn="ctr"/>
            <a:endParaRPr lang="en-US" sz="2800" dirty="0"/>
          </a:p>
        </p:txBody>
      </p:sp>
      <p:sp>
        <p:nvSpPr>
          <p:cNvPr id="5" name="Slide Number Placeholder 4"/>
          <p:cNvSpPr>
            <a:spLocks noGrp="1"/>
          </p:cNvSpPr>
          <p:nvPr>
            <p:ph type="sldNum" sz="quarter" idx="12"/>
          </p:nvPr>
        </p:nvSpPr>
        <p:spPr/>
        <p:txBody>
          <a:bodyPr/>
          <a:lstStyle/>
          <a:p>
            <a:fld id="{EEDFA2F9-C25F-4A63-B46B-7B5C200A39D1}" type="slidenum">
              <a:rPr lang="en-CA" smtClean="0"/>
              <a:t>79</a:t>
            </a:fld>
            <a:endParaRPr lang="en-CA"/>
          </a:p>
        </p:txBody>
      </p:sp>
    </p:spTree>
    <p:extLst>
      <p:ext uri="{BB962C8B-B14F-4D97-AF65-F5344CB8AC3E}">
        <p14:creationId xmlns:p14="http://schemas.microsoft.com/office/powerpoint/2010/main" val="33715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1. What are Reference Points?</a:t>
            </a:r>
          </a:p>
        </p:txBody>
      </p:sp>
      <p:sp>
        <p:nvSpPr>
          <p:cNvPr id="3" name="Slide Number Placeholder 2"/>
          <p:cNvSpPr>
            <a:spLocks noGrp="1"/>
          </p:cNvSpPr>
          <p:nvPr>
            <p:ph type="sldNum" sz="quarter" idx="12"/>
          </p:nvPr>
        </p:nvSpPr>
        <p:spPr/>
        <p:txBody>
          <a:bodyPr/>
          <a:lstStyle/>
          <a:p>
            <a:fld id="{EEDFA2F9-C25F-4A63-B46B-7B5C200A39D1}" type="slidenum">
              <a:rPr lang="en-CA" smtClean="0"/>
              <a:t>8</a:t>
            </a:fld>
            <a:endParaRPr lang="en-CA"/>
          </a:p>
        </p:txBody>
      </p:sp>
    </p:spTree>
    <p:extLst>
      <p:ext uri="{BB962C8B-B14F-4D97-AF65-F5344CB8AC3E}">
        <p14:creationId xmlns:p14="http://schemas.microsoft.com/office/powerpoint/2010/main" val="39200570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00434"/>
            <a:ext cx="10515600" cy="1325563"/>
          </a:xfrm>
        </p:spPr>
        <p:txBody>
          <a:bodyPr>
            <a:normAutofit/>
          </a:bodyPr>
          <a:lstStyle/>
          <a:p>
            <a:pPr algn="ctr"/>
            <a:r>
              <a:rPr lang="en-US" sz="5400" dirty="0">
                <a:solidFill>
                  <a:schemeClr val="bg1"/>
                </a:solidFill>
                <a:latin typeface="+mn-lt"/>
              </a:rPr>
              <a:t>Reference Point Calculations</a:t>
            </a:r>
          </a:p>
        </p:txBody>
      </p:sp>
      <p:sp>
        <p:nvSpPr>
          <p:cNvPr id="3" name="Slide Number Placeholder 2"/>
          <p:cNvSpPr>
            <a:spLocks noGrp="1"/>
          </p:cNvSpPr>
          <p:nvPr>
            <p:ph type="sldNum" sz="quarter" idx="12"/>
          </p:nvPr>
        </p:nvSpPr>
        <p:spPr/>
        <p:txBody>
          <a:bodyPr/>
          <a:lstStyle/>
          <a:p>
            <a:fld id="{EEDFA2F9-C25F-4A63-B46B-7B5C200A39D1}" type="slidenum">
              <a:rPr lang="en-CA" smtClean="0"/>
              <a:t>80</a:t>
            </a:fld>
            <a:endParaRPr lang="en-CA"/>
          </a:p>
        </p:txBody>
      </p:sp>
    </p:spTree>
    <p:extLst>
      <p:ext uri="{BB962C8B-B14F-4D97-AF65-F5344CB8AC3E}">
        <p14:creationId xmlns:p14="http://schemas.microsoft.com/office/powerpoint/2010/main" val="1018700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96443" y="1845425"/>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Growth</a:t>
            </a:r>
          </a:p>
          <a:p>
            <a:pPr algn="ctr"/>
            <a:r>
              <a:rPr lang="en-US" dirty="0"/>
              <a:t>(weight-at-age)</a:t>
            </a:r>
            <a:endParaRPr lang="en-CA" dirty="0"/>
          </a:p>
        </p:txBody>
      </p:sp>
      <p:sp>
        <p:nvSpPr>
          <p:cNvPr id="5" name="Rounded Rectangle 4"/>
          <p:cNvSpPr/>
          <p:nvPr/>
        </p:nvSpPr>
        <p:spPr>
          <a:xfrm>
            <a:off x="4796443" y="3060931"/>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Maturity</a:t>
            </a:r>
          </a:p>
        </p:txBody>
      </p:sp>
      <mc:AlternateContent xmlns:mc="http://schemas.openxmlformats.org/markup-compatibility/2006" xmlns:a14="http://schemas.microsoft.com/office/drawing/2010/main">
        <mc:Choice Requires="a14">
          <p:sp>
            <p:nvSpPr>
              <p:cNvPr id="6" name="Rounded Rectangle 5"/>
              <p:cNvSpPr/>
              <p:nvPr/>
            </p:nvSpPr>
            <p:spPr>
              <a:xfrm>
                <a:off x="4796443" y="4276437"/>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m:t>
                      </m:r>
                    </m:oMath>
                  </m:oMathPara>
                </a14:m>
                <a:endParaRPr lang="en-CA" dirty="0"/>
              </a:p>
            </p:txBody>
          </p:sp>
        </mc:Choice>
        <mc:Fallback xmlns="">
          <p:sp>
            <p:nvSpPr>
              <p:cNvPr id="6" name="Rounded Rectangle 5"/>
              <p:cNvSpPr>
                <a:spLocks noRot="1" noChangeAspect="1" noMove="1" noResize="1" noEditPoints="1" noAdjustHandles="1" noChangeArrowheads="1" noChangeShapeType="1" noTextEdit="1"/>
              </p:cNvSpPr>
              <p:nvPr/>
            </p:nvSpPr>
            <p:spPr>
              <a:xfrm>
                <a:off x="4796443" y="4276437"/>
                <a:ext cx="1695797" cy="1014153"/>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796442" y="5491943"/>
                <a:ext cx="1695797" cy="101415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𝐹</m:t>
                    </m:r>
                  </m:oMath>
                </a14:m>
                <a:r>
                  <a:rPr lang="en-US" dirty="0"/>
                  <a:t> and Selectivity</a:t>
                </a:r>
                <a:endParaRPr lang="en-CA" dirty="0"/>
              </a:p>
            </p:txBody>
          </p:sp>
        </mc:Choice>
        <mc:Fallback xmlns="">
          <p:sp>
            <p:nvSpPr>
              <p:cNvPr id="7" name="Rounded Rectangle 6"/>
              <p:cNvSpPr>
                <a:spLocks noRot="1" noChangeAspect="1" noMove="1" noResize="1" noEditPoints="1" noAdjustHandles="1" noChangeArrowheads="1" noChangeShapeType="1" noTextEdit="1"/>
              </p:cNvSpPr>
              <p:nvPr/>
            </p:nvSpPr>
            <p:spPr>
              <a:xfrm>
                <a:off x="4796442" y="5491943"/>
                <a:ext cx="1695797" cy="101415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p:sp>
        <p:nvSpPr>
          <p:cNvPr id="8" name="Double Brace 8"/>
          <p:cNvSpPr/>
          <p:nvPr/>
        </p:nvSpPr>
        <p:spPr>
          <a:xfrm>
            <a:off x="3940232" y="1845425"/>
            <a:ext cx="638682" cy="4660671"/>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e 8"/>
          <p:cNvSpPr/>
          <p:nvPr/>
        </p:nvSpPr>
        <p:spPr>
          <a:xfrm flipH="1">
            <a:off x="6709767" y="629919"/>
            <a:ext cx="640080" cy="5876176"/>
          </a:xfrm>
          <a:custGeom>
            <a:avLst/>
            <a:gdLst>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12" fmla="*/ 1597442 w 2236124"/>
              <a:gd name="connsiteY12"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2322709 h 4006735"/>
              <a:gd name="connsiteX11" fmla="*/ 1916783 w 2236124"/>
              <a:gd name="connsiteY11"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1684027 h 4006735"/>
              <a:gd name="connsiteX9" fmla="*/ 2236124 w 2236124"/>
              <a:gd name="connsiteY9" fmla="*/ 2003368 h 4006735"/>
              <a:gd name="connsiteX10" fmla="*/ 1916783 w 2236124"/>
              <a:gd name="connsiteY10" fmla="*/ 3687394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597442 w 2236124"/>
              <a:gd name="connsiteY7" fmla="*/ 0 h 4006735"/>
              <a:gd name="connsiteX8" fmla="*/ 1916783 w 2236124"/>
              <a:gd name="connsiteY8" fmla="*/ 319341 h 4006735"/>
              <a:gd name="connsiteX9" fmla="*/ 1916783 w 2236124"/>
              <a:gd name="connsiteY9" fmla="*/ 1684027 h 4006735"/>
              <a:gd name="connsiteX10" fmla="*/ 2236124 w 2236124"/>
              <a:gd name="connsiteY10" fmla="*/ 2003368 h 4006735"/>
              <a:gd name="connsiteX11" fmla="*/ 1916783 w 2236124"/>
              <a:gd name="connsiteY11" fmla="*/ 2322709 h 4006735"/>
              <a:gd name="connsiteX12" fmla="*/ 1916783 w 2236124"/>
              <a:gd name="connsiteY12" fmla="*/ 3687394 h 4006735"/>
              <a:gd name="connsiteX13" fmla="*/ 1597442 w 2236124"/>
              <a:gd name="connsiteY13" fmla="*/ 4006735 h 4006735"/>
              <a:gd name="connsiteX14" fmla="*/ 638682 w 2236124"/>
              <a:gd name="connsiteY14" fmla="*/ 4006735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2236124 w 2236124"/>
              <a:gd name="connsiteY8" fmla="*/ 2003368 h 4006735"/>
              <a:gd name="connsiteX9" fmla="*/ 1916783 w 2236124"/>
              <a:gd name="connsiteY9" fmla="*/ 3687394 h 4006735"/>
              <a:gd name="connsiteX10" fmla="*/ 638682 w 2236124"/>
              <a:gd name="connsiteY10" fmla="*/ 4006735 h 4006735"/>
              <a:gd name="connsiteX0" fmla="*/ 1597442 w 2236124"/>
              <a:gd name="connsiteY0" fmla="*/ 0 h 4006735"/>
              <a:gd name="connsiteX1" fmla="*/ 1916783 w 2236124"/>
              <a:gd name="connsiteY1" fmla="*/ 319341 h 4006735"/>
              <a:gd name="connsiteX2" fmla="*/ 1916783 w 2236124"/>
              <a:gd name="connsiteY2" fmla="*/ 1684027 h 4006735"/>
              <a:gd name="connsiteX3" fmla="*/ 2236124 w 2236124"/>
              <a:gd name="connsiteY3" fmla="*/ 2003368 h 4006735"/>
              <a:gd name="connsiteX4" fmla="*/ 1916783 w 2236124"/>
              <a:gd name="connsiteY4" fmla="*/ 2322709 h 4006735"/>
              <a:gd name="connsiteX5" fmla="*/ 1916783 w 2236124"/>
              <a:gd name="connsiteY5" fmla="*/ 3687394 h 4006735"/>
              <a:gd name="connsiteX6" fmla="*/ 1597442 w 2236124"/>
              <a:gd name="connsiteY6" fmla="*/ 4006735 h 4006735"/>
              <a:gd name="connsiteX7" fmla="*/ 638682 w 2236124"/>
              <a:gd name="connsiteY7" fmla="*/ 4006735 h 4006735"/>
              <a:gd name="connsiteX8" fmla="*/ 319341 w 2236124"/>
              <a:gd name="connsiteY8" fmla="*/ 3687394 h 4006735"/>
              <a:gd name="connsiteX9" fmla="*/ 319341 w 2236124"/>
              <a:gd name="connsiteY9" fmla="*/ 2322708 h 4006735"/>
              <a:gd name="connsiteX10" fmla="*/ 0 w 2236124"/>
              <a:gd name="connsiteY10" fmla="*/ 2003367 h 4006735"/>
              <a:gd name="connsiteX11" fmla="*/ 319341 w 2236124"/>
              <a:gd name="connsiteY11" fmla="*/ 1684026 h 4006735"/>
              <a:gd name="connsiteX12" fmla="*/ 319341 w 2236124"/>
              <a:gd name="connsiteY12" fmla="*/ 319341 h 4006735"/>
              <a:gd name="connsiteX13" fmla="*/ 638682 w 2236124"/>
              <a:gd name="connsiteY13" fmla="*/ 0 h 4006735"/>
              <a:gd name="connsiteX14" fmla="*/ 1688882 w 2236124"/>
              <a:gd name="connsiteY14"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2236124"/>
              <a:gd name="connsiteY0" fmla="*/ 0 h 4006735"/>
              <a:gd name="connsiteX1" fmla="*/ 1916783 w 2236124"/>
              <a:gd name="connsiteY1" fmla="*/ 319341 h 4006735"/>
              <a:gd name="connsiteX2" fmla="*/ 2236124 w 2236124"/>
              <a:gd name="connsiteY2" fmla="*/ 2003368 h 4006735"/>
              <a:gd name="connsiteX3" fmla="*/ 1916783 w 2236124"/>
              <a:gd name="connsiteY3" fmla="*/ 2322709 h 4006735"/>
              <a:gd name="connsiteX4" fmla="*/ 1916783 w 2236124"/>
              <a:gd name="connsiteY4" fmla="*/ 3687394 h 4006735"/>
              <a:gd name="connsiteX5" fmla="*/ 1597442 w 2236124"/>
              <a:gd name="connsiteY5" fmla="*/ 4006735 h 4006735"/>
              <a:gd name="connsiteX6" fmla="*/ 638682 w 2236124"/>
              <a:gd name="connsiteY6" fmla="*/ 4006735 h 4006735"/>
              <a:gd name="connsiteX7" fmla="*/ 319341 w 2236124"/>
              <a:gd name="connsiteY7" fmla="*/ 3687394 h 4006735"/>
              <a:gd name="connsiteX8" fmla="*/ 319341 w 2236124"/>
              <a:gd name="connsiteY8" fmla="*/ 2322708 h 4006735"/>
              <a:gd name="connsiteX9" fmla="*/ 0 w 2236124"/>
              <a:gd name="connsiteY9" fmla="*/ 2003367 h 4006735"/>
              <a:gd name="connsiteX10" fmla="*/ 319341 w 2236124"/>
              <a:gd name="connsiteY10" fmla="*/ 1684026 h 4006735"/>
              <a:gd name="connsiteX11" fmla="*/ 319341 w 2236124"/>
              <a:gd name="connsiteY11" fmla="*/ 319341 h 4006735"/>
              <a:gd name="connsiteX12" fmla="*/ 638682 w 2236124"/>
              <a:gd name="connsiteY12" fmla="*/ 0 h 4006735"/>
              <a:gd name="connsiteX13" fmla="*/ 1688882 w 2236124"/>
              <a:gd name="connsiteY13" fmla="*/ 91440 h 4006735"/>
              <a:gd name="connsiteX0" fmla="*/ 638682 w 2236124"/>
              <a:gd name="connsiteY0" fmla="*/ 4006735 h 4006735"/>
              <a:gd name="connsiteX1" fmla="*/ 319341 w 2236124"/>
              <a:gd name="connsiteY1" fmla="*/ 3687394 h 4006735"/>
              <a:gd name="connsiteX2" fmla="*/ 319341 w 2236124"/>
              <a:gd name="connsiteY2" fmla="*/ 2322708 h 4006735"/>
              <a:gd name="connsiteX3" fmla="*/ 0 w 2236124"/>
              <a:gd name="connsiteY3" fmla="*/ 2003367 h 4006735"/>
              <a:gd name="connsiteX4" fmla="*/ 319341 w 2236124"/>
              <a:gd name="connsiteY4" fmla="*/ 1684026 h 4006735"/>
              <a:gd name="connsiteX5" fmla="*/ 319341 w 2236124"/>
              <a:gd name="connsiteY5" fmla="*/ 319341 h 4006735"/>
              <a:gd name="connsiteX6" fmla="*/ 638682 w 2236124"/>
              <a:gd name="connsiteY6" fmla="*/ 0 h 4006735"/>
              <a:gd name="connsiteX7" fmla="*/ 1916783 w 2236124"/>
              <a:gd name="connsiteY7" fmla="*/ 319341 h 4006735"/>
              <a:gd name="connsiteX8" fmla="*/ 1916783 w 2236124"/>
              <a:gd name="connsiteY8" fmla="*/ 3687394 h 4006735"/>
              <a:gd name="connsiteX9" fmla="*/ 638682 w 2236124"/>
              <a:gd name="connsiteY9" fmla="*/ 4006735 h 4006735"/>
              <a:gd name="connsiteX10" fmla="*/ 1916783 w 2236124"/>
              <a:gd name="connsiteY10" fmla="*/ 319341 h 4006735"/>
              <a:gd name="connsiteX0" fmla="*/ 1597442 w 1916783"/>
              <a:gd name="connsiteY0" fmla="*/ 0 h 4006735"/>
              <a:gd name="connsiteX1" fmla="*/ 1916783 w 1916783"/>
              <a:gd name="connsiteY1" fmla="*/ 319341 h 4006735"/>
              <a:gd name="connsiteX2" fmla="*/ 1916783 w 1916783"/>
              <a:gd name="connsiteY2" fmla="*/ 2322709 h 4006735"/>
              <a:gd name="connsiteX3" fmla="*/ 1916783 w 1916783"/>
              <a:gd name="connsiteY3" fmla="*/ 3687394 h 4006735"/>
              <a:gd name="connsiteX4" fmla="*/ 1597442 w 1916783"/>
              <a:gd name="connsiteY4" fmla="*/ 4006735 h 4006735"/>
              <a:gd name="connsiteX5" fmla="*/ 638682 w 1916783"/>
              <a:gd name="connsiteY5" fmla="*/ 4006735 h 4006735"/>
              <a:gd name="connsiteX6" fmla="*/ 319341 w 1916783"/>
              <a:gd name="connsiteY6" fmla="*/ 3687394 h 4006735"/>
              <a:gd name="connsiteX7" fmla="*/ 319341 w 1916783"/>
              <a:gd name="connsiteY7" fmla="*/ 2322708 h 4006735"/>
              <a:gd name="connsiteX8" fmla="*/ 0 w 1916783"/>
              <a:gd name="connsiteY8" fmla="*/ 2003367 h 4006735"/>
              <a:gd name="connsiteX9" fmla="*/ 319341 w 1916783"/>
              <a:gd name="connsiteY9" fmla="*/ 1684026 h 4006735"/>
              <a:gd name="connsiteX10" fmla="*/ 319341 w 1916783"/>
              <a:gd name="connsiteY10" fmla="*/ 319341 h 4006735"/>
              <a:gd name="connsiteX11" fmla="*/ 638682 w 1916783"/>
              <a:gd name="connsiteY11" fmla="*/ 0 h 4006735"/>
              <a:gd name="connsiteX12" fmla="*/ 1688882 w 1916783"/>
              <a:gd name="connsiteY12"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1916783 w 1916783"/>
              <a:gd name="connsiteY8" fmla="*/ 3687394 h 4006735"/>
              <a:gd name="connsiteX9" fmla="*/ 638682 w 1916783"/>
              <a:gd name="connsiteY9" fmla="*/ 4006735 h 4006735"/>
              <a:gd name="connsiteX10" fmla="*/ 1916783 w 1916783"/>
              <a:gd name="connsiteY10" fmla="*/ 319341 h 4006735"/>
              <a:gd name="connsiteX0" fmla="*/ 1597442 w 1916783"/>
              <a:gd name="connsiteY0" fmla="*/ 0 h 4006735"/>
              <a:gd name="connsiteX1" fmla="*/ 1916783 w 1916783"/>
              <a:gd name="connsiteY1" fmla="*/ 319341 h 4006735"/>
              <a:gd name="connsiteX2" fmla="*/ 1916783 w 1916783"/>
              <a:gd name="connsiteY2" fmla="*/ 3687394 h 4006735"/>
              <a:gd name="connsiteX3" fmla="*/ 1597442 w 1916783"/>
              <a:gd name="connsiteY3" fmla="*/ 4006735 h 4006735"/>
              <a:gd name="connsiteX4" fmla="*/ 638682 w 1916783"/>
              <a:gd name="connsiteY4" fmla="*/ 4006735 h 4006735"/>
              <a:gd name="connsiteX5" fmla="*/ 319341 w 1916783"/>
              <a:gd name="connsiteY5" fmla="*/ 3687394 h 4006735"/>
              <a:gd name="connsiteX6" fmla="*/ 319341 w 1916783"/>
              <a:gd name="connsiteY6" fmla="*/ 2322708 h 4006735"/>
              <a:gd name="connsiteX7" fmla="*/ 0 w 1916783"/>
              <a:gd name="connsiteY7" fmla="*/ 2003367 h 4006735"/>
              <a:gd name="connsiteX8" fmla="*/ 319341 w 1916783"/>
              <a:gd name="connsiteY8" fmla="*/ 1684026 h 4006735"/>
              <a:gd name="connsiteX9" fmla="*/ 319341 w 1916783"/>
              <a:gd name="connsiteY9" fmla="*/ 319341 h 4006735"/>
              <a:gd name="connsiteX10" fmla="*/ 638682 w 1916783"/>
              <a:gd name="connsiteY10" fmla="*/ 0 h 4006735"/>
              <a:gd name="connsiteX11" fmla="*/ 1688882 w 1916783"/>
              <a:gd name="connsiteY11"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77616"/>
              <a:gd name="connsiteX1" fmla="*/ 1916783 w 1916783"/>
              <a:gd name="connsiteY1" fmla="*/ 319341 h 4077616"/>
              <a:gd name="connsiteX2" fmla="*/ 1916783 w 1916783"/>
              <a:gd name="connsiteY2" fmla="*/ 3687394 h 4077616"/>
              <a:gd name="connsiteX3" fmla="*/ 638682 w 1916783"/>
              <a:gd name="connsiteY3" fmla="*/ 4006735 h 4077616"/>
              <a:gd name="connsiteX4" fmla="*/ 319341 w 1916783"/>
              <a:gd name="connsiteY4" fmla="*/ 3687394 h 4077616"/>
              <a:gd name="connsiteX5" fmla="*/ 319341 w 1916783"/>
              <a:gd name="connsiteY5" fmla="*/ 2322708 h 4077616"/>
              <a:gd name="connsiteX6" fmla="*/ 0 w 1916783"/>
              <a:gd name="connsiteY6" fmla="*/ 2003367 h 4077616"/>
              <a:gd name="connsiteX7" fmla="*/ 319341 w 1916783"/>
              <a:gd name="connsiteY7" fmla="*/ 1684026 h 4077616"/>
              <a:gd name="connsiteX8" fmla="*/ 319341 w 1916783"/>
              <a:gd name="connsiteY8" fmla="*/ 319341 h 4077616"/>
              <a:gd name="connsiteX9" fmla="*/ 638682 w 1916783"/>
              <a:gd name="connsiteY9" fmla="*/ 0 h 4077616"/>
              <a:gd name="connsiteX10" fmla="*/ 1688882 w 1916783"/>
              <a:gd name="connsiteY10" fmla="*/ 91440 h 4077616"/>
              <a:gd name="connsiteX0" fmla="*/ 638682 w 1916783"/>
              <a:gd name="connsiteY0" fmla="*/ 4006735 h 4077616"/>
              <a:gd name="connsiteX1" fmla="*/ 319341 w 1916783"/>
              <a:gd name="connsiteY1" fmla="*/ 3687394 h 4077616"/>
              <a:gd name="connsiteX2" fmla="*/ 319341 w 1916783"/>
              <a:gd name="connsiteY2" fmla="*/ 2322708 h 4077616"/>
              <a:gd name="connsiteX3" fmla="*/ 0 w 1916783"/>
              <a:gd name="connsiteY3" fmla="*/ 2003367 h 4077616"/>
              <a:gd name="connsiteX4" fmla="*/ 319341 w 1916783"/>
              <a:gd name="connsiteY4" fmla="*/ 1684026 h 4077616"/>
              <a:gd name="connsiteX5" fmla="*/ 319341 w 1916783"/>
              <a:gd name="connsiteY5" fmla="*/ 319341 h 4077616"/>
              <a:gd name="connsiteX6" fmla="*/ 638682 w 1916783"/>
              <a:gd name="connsiteY6" fmla="*/ 0 h 4077616"/>
              <a:gd name="connsiteX7" fmla="*/ 1916783 w 1916783"/>
              <a:gd name="connsiteY7" fmla="*/ 319341 h 4077616"/>
              <a:gd name="connsiteX8" fmla="*/ 638682 w 1916783"/>
              <a:gd name="connsiteY8" fmla="*/ 4006735 h 4077616"/>
              <a:gd name="connsiteX9" fmla="*/ 1916783 w 1916783"/>
              <a:gd name="connsiteY9" fmla="*/ 319341 h 4077616"/>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7" fmla="*/ 1916783 w 1916783"/>
              <a:gd name="connsiteY7" fmla="*/ 319341 h 4006735"/>
              <a:gd name="connsiteX8" fmla="*/ 638682 w 1916783"/>
              <a:gd name="connsiteY8" fmla="*/ 4006735 h 4006735"/>
              <a:gd name="connsiteX9" fmla="*/ 1916783 w 1916783"/>
              <a:gd name="connsiteY9" fmla="*/ 319341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9" fmla="*/ 1688882 w 1916783"/>
              <a:gd name="connsiteY9" fmla="*/ 9144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597442 w 1916783"/>
              <a:gd name="connsiteY0" fmla="*/ 0 h 4006735"/>
              <a:gd name="connsiteX1" fmla="*/ 1916783 w 1916783"/>
              <a:gd name="connsiteY1" fmla="*/ 319341 h 4006735"/>
              <a:gd name="connsiteX2" fmla="*/ 638682 w 1916783"/>
              <a:gd name="connsiteY2" fmla="*/ 4006735 h 4006735"/>
              <a:gd name="connsiteX3" fmla="*/ 319341 w 1916783"/>
              <a:gd name="connsiteY3" fmla="*/ 3687394 h 4006735"/>
              <a:gd name="connsiteX4" fmla="*/ 319341 w 1916783"/>
              <a:gd name="connsiteY4" fmla="*/ 2322708 h 4006735"/>
              <a:gd name="connsiteX5" fmla="*/ 0 w 1916783"/>
              <a:gd name="connsiteY5" fmla="*/ 2003367 h 4006735"/>
              <a:gd name="connsiteX6" fmla="*/ 319341 w 1916783"/>
              <a:gd name="connsiteY6" fmla="*/ 1684026 h 4006735"/>
              <a:gd name="connsiteX7" fmla="*/ 319341 w 1916783"/>
              <a:gd name="connsiteY7" fmla="*/ 319341 h 4006735"/>
              <a:gd name="connsiteX8" fmla="*/ 638682 w 1916783"/>
              <a:gd name="connsiteY8"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1916783 w 1916783"/>
              <a:gd name="connsiteY0" fmla="*/ 319341 h 4006735"/>
              <a:gd name="connsiteX1" fmla="*/ 638682 w 1916783"/>
              <a:gd name="connsiteY1" fmla="*/ 4006735 h 4006735"/>
              <a:gd name="connsiteX2" fmla="*/ 319341 w 1916783"/>
              <a:gd name="connsiteY2" fmla="*/ 3687394 h 4006735"/>
              <a:gd name="connsiteX3" fmla="*/ 319341 w 1916783"/>
              <a:gd name="connsiteY3" fmla="*/ 2322708 h 4006735"/>
              <a:gd name="connsiteX4" fmla="*/ 0 w 1916783"/>
              <a:gd name="connsiteY4" fmla="*/ 2003367 h 4006735"/>
              <a:gd name="connsiteX5" fmla="*/ 319341 w 1916783"/>
              <a:gd name="connsiteY5" fmla="*/ 1684026 h 4006735"/>
              <a:gd name="connsiteX6" fmla="*/ 319341 w 1916783"/>
              <a:gd name="connsiteY6" fmla="*/ 319341 h 4006735"/>
              <a:gd name="connsiteX7" fmla="*/ 638682 w 1916783"/>
              <a:gd name="connsiteY7" fmla="*/ 0 h 4006735"/>
              <a:gd name="connsiteX0" fmla="*/ 638682 w 1916783"/>
              <a:gd name="connsiteY0" fmla="*/ 4006735 h 4006735"/>
              <a:gd name="connsiteX1" fmla="*/ 319341 w 1916783"/>
              <a:gd name="connsiteY1" fmla="*/ 3687394 h 4006735"/>
              <a:gd name="connsiteX2" fmla="*/ 319341 w 1916783"/>
              <a:gd name="connsiteY2" fmla="*/ 2322708 h 4006735"/>
              <a:gd name="connsiteX3" fmla="*/ 0 w 1916783"/>
              <a:gd name="connsiteY3" fmla="*/ 2003367 h 4006735"/>
              <a:gd name="connsiteX4" fmla="*/ 319341 w 1916783"/>
              <a:gd name="connsiteY4" fmla="*/ 1684026 h 4006735"/>
              <a:gd name="connsiteX5" fmla="*/ 319341 w 1916783"/>
              <a:gd name="connsiteY5" fmla="*/ 319341 h 4006735"/>
              <a:gd name="connsiteX6" fmla="*/ 638682 w 1916783"/>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 name="connsiteX0" fmla="*/ 638682 w 638682"/>
              <a:gd name="connsiteY0" fmla="*/ 4006735 h 4006735"/>
              <a:gd name="connsiteX1" fmla="*/ 319341 w 638682"/>
              <a:gd name="connsiteY1" fmla="*/ 3687394 h 4006735"/>
              <a:gd name="connsiteX2" fmla="*/ 319341 w 638682"/>
              <a:gd name="connsiteY2" fmla="*/ 2322708 h 4006735"/>
              <a:gd name="connsiteX3" fmla="*/ 0 w 638682"/>
              <a:gd name="connsiteY3" fmla="*/ 2003367 h 4006735"/>
              <a:gd name="connsiteX4" fmla="*/ 319341 w 638682"/>
              <a:gd name="connsiteY4" fmla="*/ 1684026 h 4006735"/>
              <a:gd name="connsiteX5" fmla="*/ 319341 w 638682"/>
              <a:gd name="connsiteY5" fmla="*/ 319341 h 4006735"/>
              <a:gd name="connsiteX6" fmla="*/ 638682 w 638682"/>
              <a:gd name="connsiteY6" fmla="*/ 0 h 400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682" h="4006735" stroke="0" extrusionOk="0">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 w="638682" h="4006735" fill="none">
                <a:moveTo>
                  <a:pt x="638682" y="4006735"/>
                </a:moveTo>
                <a:cubicBezTo>
                  <a:pt x="462315" y="4006735"/>
                  <a:pt x="319341" y="3863761"/>
                  <a:pt x="319341" y="3687394"/>
                </a:cubicBezTo>
                <a:lnTo>
                  <a:pt x="319341" y="2322708"/>
                </a:lnTo>
                <a:cubicBezTo>
                  <a:pt x="319341" y="2146341"/>
                  <a:pt x="176367" y="2003367"/>
                  <a:pt x="0" y="2003367"/>
                </a:cubicBezTo>
                <a:cubicBezTo>
                  <a:pt x="176367" y="2003367"/>
                  <a:pt x="319341" y="1860393"/>
                  <a:pt x="319341" y="1684026"/>
                </a:cubicBezTo>
                <a:lnTo>
                  <a:pt x="319341" y="319341"/>
                </a:lnTo>
                <a:cubicBezTo>
                  <a:pt x="319341" y="142974"/>
                  <a:pt x="462315" y="0"/>
                  <a:pt x="638682"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Rounded Rectangle 9"/>
          <p:cNvSpPr/>
          <p:nvPr/>
        </p:nvSpPr>
        <p:spPr>
          <a:xfrm>
            <a:off x="7349847" y="3045175"/>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MSY reference points</a:t>
            </a:r>
            <a:endParaRPr lang="en-CA" dirty="0"/>
          </a:p>
        </p:txBody>
      </p:sp>
      <p:sp>
        <p:nvSpPr>
          <p:cNvPr id="11" name="Rounded Rectangle 10"/>
          <p:cNvSpPr/>
          <p:nvPr/>
        </p:nvSpPr>
        <p:spPr>
          <a:xfrm>
            <a:off x="2244435" y="3668683"/>
            <a:ext cx="1695797" cy="1014153"/>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Per-recruit calculations</a:t>
            </a:r>
            <a:endParaRPr lang="en-CA" dirty="0"/>
          </a:p>
        </p:txBody>
      </p:sp>
      <mc:AlternateContent xmlns:mc="http://schemas.openxmlformats.org/markup-compatibility/2006" xmlns:a14="http://schemas.microsoft.com/office/drawing/2010/main">
        <mc:Choice Requires="a14">
          <p:sp>
            <p:nvSpPr>
              <p:cNvPr id="12" name="Rounded Rectangle 11"/>
              <p:cNvSpPr/>
              <p:nvPr/>
            </p:nvSpPr>
            <p:spPr>
              <a:xfrm>
                <a:off x="4796442" y="629919"/>
                <a:ext cx="1695797" cy="101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SRR</a:t>
                </a:r>
              </a:p>
              <a:p>
                <a:pPr algn="ctr"/>
                <a:r>
                  <a:rPr lang="en-US" dirty="0"/>
                  <a:t>(</a:t>
                </a:r>
                <a14:m>
                  <m:oMath xmlns:m="http://schemas.openxmlformats.org/officeDocument/2006/math">
                    <m:r>
                      <a:rPr lang="en-US" i="1" dirty="0" smtClean="0">
                        <a:latin typeface="Cambria Math" panose="02040503050406030204" pitchFamily="18" charset="0"/>
                      </a:rPr>
                      <m:t>𝑅</m:t>
                    </m:r>
                    <m:r>
                      <a:rPr lang="en-US" i="1" baseline="-25000" dirty="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h</m:t>
                    </m:r>
                  </m:oMath>
                </a14:m>
                <a:r>
                  <a:rPr lang="en-US" dirty="0"/>
                  <a:t>, and </a:t>
                </a:r>
                <a14:m>
                  <m:oMath xmlns:m="http://schemas.openxmlformats.org/officeDocument/2006/math">
                    <m:r>
                      <a:rPr lang="el-GR" i="1" dirty="0" smtClean="0">
                        <a:latin typeface="Cambria Math" panose="02040503050406030204" pitchFamily="18" charset="0"/>
                      </a:rPr>
                      <m:t>𝜑</m:t>
                    </m:r>
                    <m:r>
                      <a:rPr lang="en-US" i="1" baseline="-25000" dirty="0">
                        <a:latin typeface="Cambria Math" panose="02040503050406030204" pitchFamily="18" charset="0"/>
                      </a:rPr>
                      <m:t>0</m:t>
                    </m:r>
                  </m:oMath>
                </a14:m>
                <a:r>
                  <a:rPr lang="en-US" dirty="0"/>
                  <a:t>) or (</a:t>
                </a:r>
                <a14:m>
                  <m:oMath xmlns:m="http://schemas.openxmlformats.org/officeDocument/2006/math">
                    <m:r>
                      <a:rPr lang="el-GR" i="1" dirty="0" smtClean="0">
                        <a:latin typeface="Cambria Math" panose="02040503050406030204" pitchFamily="18" charset="0"/>
                      </a:rPr>
                      <m:t>𝛼</m:t>
                    </m:r>
                  </m:oMath>
                </a14:m>
                <a:r>
                  <a:rPr lang="en-US" dirty="0"/>
                  <a:t> and </a:t>
                </a:r>
                <a14:m>
                  <m:oMath xmlns:m="http://schemas.openxmlformats.org/officeDocument/2006/math">
                    <m:r>
                      <a:rPr lang="el-GR" i="1" dirty="0" smtClean="0">
                        <a:latin typeface="Cambria Math" panose="02040503050406030204" pitchFamily="18" charset="0"/>
                      </a:rPr>
                      <m:t>𝛽</m:t>
                    </m:r>
                  </m:oMath>
                </a14:m>
                <a:r>
                  <a:rPr lang="en-US" dirty="0"/>
                  <a:t>)</a:t>
                </a:r>
                <a:endParaRPr lang="en-CA"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4796442" y="629919"/>
                <a:ext cx="1695797" cy="1014153"/>
              </a:xfrm>
              <a:prstGeom prst="roundRect">
                <a:avLst/>
              </a:prstGeom>
              <a:blipFill>
                <a:blip r:embed="rId4"/>
                <a:stretch>
                  <a:fillRect r="-1429" b="-4142"/>
                </a:stretch>
              </a:blipFill>
            </p:spPr>
            <p:txBody>
              <a:bodyPr/>
              <a:lstStyle/>
              <a:p>
                <a:r>
                  <a:rPr lang="en-US">
                    <a:noFill/>
                  </a:rPr>
                  <a:t> </a:t>
                </a:r>
              </a:p>
            </p:txBody>
          </p:sp>
        </mc:Fallback>
      </mc:AlternateContent>
      <p:sp>
        <p:nvSpPr>
          <p:cNvPr id="3" name="TextBox 2"/>
          <p:cNvSpPr txBox="1"/>
          <p:nvPr/>
        </p:nvSpPr>
        <p:spPr>
          <a:xfrm>
            <a:off x="346619" y="328495"/>
            <a:ext cx="3356943" cy="1200329"/>
          </a:xfrm>
          <a:prstGeom prst="rect">
            <a:avLst/>
          </a:prstGeom>
          <a:noFill/>
        </p:spPr>
        <p:txBody>
          <a:bodyPr wrap="square" rtlCol="0">
            <a:spAutoFit/>
          </a:bodyPr>
          <a:lstStyle/>
          <a:p>
            <a:r>
              <a:rPr lang="en-US" sz="2400" dirty="0"/>
              <a:t>Data Requirements for Reference Points for Age- Structured Models</a:t>
            </a:r>
            <a:endParaRPr lang="en-CA" sz="2400" dirty="0"/>
          </a:p>
        </p:txBody>
      </p:sp>
      <p:cxnSp>
        <p:nvCxnSpPr>
          <p:cNvPr id="13" name="Straight Arrow Connector 12">
            <a:extLst>
              <a:ext uri="{FF2B5EF4-FFF2-40B4-BE49-F238E27FC236}">
                <a16:creationId xmlns:a16="http://schemas.microsoft.com/office/drawing/2014/main" id="{FA2709EA-7C39-456D-BB50-1DE668444C4B}"/>
              </a:ext>
            </a:extLst>
          </p:cNvPr>
          <p:cNvCxnSpPr/>
          <p:nvPr/>
        </p:nvCxnSpPr>
        <p:spPr>
          <a:xfrm flipH="1">
            <a:off x="6709766" y="879755"/>
            <a:ext cx="1305099" cy="3065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6A523D-F996-47E3-B853-DC689BF8969E}"/>
              </a:ext>
            </a:extLst>
          </p:cNvPr>
          <p:cNvSpPr txBox="1"/>
          <p:nvPr/>
        </p:nvSpPr>
        <p:spPr>
          <a:xfrm>
            <a:off x="8014864" y="598408"/>
            <a:ext cx="3516284" cy="369332"/>
          </a:xfrm>
          <a:prstGeom prst="rect">
            <a:avLst/>
          </a:prstGeom>
          <a:noFill/>
          <a:ln>
            <a:noFill/>
          </a:ln>
        </p:spPr>
        <p:txBody>
          <a:bodyPr wrap="square" rtlCol="0">
            <a:spAutoFit/>
          </a:bodyPr>
          <a:lstStyle/>
          <a:p>
            <a:r>
              <a:rPr lang="en-US" dirty="0">
                <a:solidFill>
                  <a:srgbClr val="C00000"/>
                </a:solidFill>
              </a:rPr>
              <a:t>To get “number of recruits”</a:t>
            </a:r>
            <a:endParaRPr lang="en-CA" dirty="0">
              <a:solidFill>
                <a:srgbClr val="C00000"/>
              </a:solidFill>
            </a:endParaRPr>
          </a:p>
        </p:txBody>
      </p:sp>
      <p:cxnSp>
        <p:nvCxnSpPr>
          <p:cNvPr id="15" name="Straight Arrow Connector 14">
            <a:extLst>
              <a:ext uri="{FF2B5EF4-FFF2-40B4-BE49-F238E27FC236}">
                <a16:creationId xmlns:a16="http://schemas.microsoft.com/office/drawing/2014/main" id="{562EC373-EE9D-407F-9F3C-E120F381DB63}"/>
              </a:ext>
            </a:extLst>
          </p:cNvPr>
          <p:cNvCxnSpPr>
            <a:cxnSpLocks/>
          </p:cNvCxnSpPr>
          <p:nvPr/>
        </p:nvCxnSpPr>
        <p:spPr>
          <a:xfrm>
            <a:off x="1371740" y="2696549"/>
            <a:ext cx="1392725" cy="8866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C864F3-66CD-4626-9B1F-0D347F598E8F}"/>
              </a:ext>
            </a:extLst>
          </p:cNvPr>
          <p:cNvSpPr txBox="1"/>
          <p:nvPr/>
        </p:nvSpPr>
        <p:spPr>
          <a:xfrm>
            <a:off x="720060" y="2327217"/>
            <a:ext cx="3516284" cy="369332"/>
          </a:xfrm>
          <a:prstGeom prst="rect">
            <a:avLst/>
          </a:prstGeom>
          <a:noFill/>
          <a:ln>
            <a:noFill/>
          </a:ln>
        </p:spPr>
        <p:txBody>
          <a:bodyPr wrap="square" rtlCol="0">
            <a:spAutoFit/>
          </a:bodyPr>
          <a:lstStyle/>
          <a:p>
            <a:r>
              <a:rPr lang="en-US" dirty="0">
                <a:solidFill>
                  <a:srgbClr val="C00000"/>
                </a:solidFill>
              </a:rPr>
              <a:t>Per-recruit</a:t>
            </a:r>
            <a:endParaRPr lang="en-CA" dirty="0">
              <a:solidFill>
                <a:srgbClr val="C00000"/>
              </a:solidFill>
            </a:endParaRPr>
          </a:p>
        </p:txBody>
      </p:sp>
      <p:sp>
        <p:nvSpPr>
          <p:cNvPr id="2" name="Slide Number Placeholder 1"/>
          <p:cNvSpPr>
            <a:spLocks noGrp="1"/>
          </p:cNvSpPr>
          <p:nvPr>
            <p:ph type="sldNum" sz="quarter" idx="12"/>
          </p:nvPr>
        </p:nvSpPr>
        <p:spPr/>
        <p:txBody>
          <a:bodyPr/>
          <a:lstStyle/>
          <a:p>
            <a:fld id="{EEDFA2F9-C25F-4A63-B46B-7B5C200A39D1}" type="slidenum">
              <a:rPr lang="en-CA" smtClean="0"/>
              <a:t>81</a:t>
            </a:fld>
            <a:endParaRPr lang="en-CA"/>
          </a:p>
        </p:txBody>
      </p:sp>
    </p:spTree>
    <p:extLst>
      <p:ext uri="{BB962C8B-B14F-4D97-AF65-F5344CB8AC3E}">
        <p14:creationId xmlns:p14="http://schemas.microsoft.com/office/powerpoint/2010/main" val="38091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Points</a:t>
            </a:r>
            <a:endParaRPr lang="en-CA"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514350" indent="-514350">
                  <a:buFont typeface="Arial" panose="020B0604020202020204" pitchFamily="34" charset="0"/>
                  <a:buAutoNum type="arabicPeriod"/>
                </a:pPr>
                <a:r>
                  <a:rPr lang="en-US" dirty="0"/>
                  <a:t>Unfished Equilibrium Biomass </a:t>
                </a:r>
                <a14:m>
                  <m:oMath xmlns:m="http://schemas.openxmlformats.org/officeDocument/2006/math">
                    <m:r>
                      <a:rPr lang="en-US" i="1" dirty="0">
                        <a:latin typeface="Cambria Math" panose="02040503050406030204" pitchFamily="18" charset="0"/>
                      </a:rPr>
                      <m:t>𝐵</m:t>
                    </m:r>
                    <m:r>
                      <a:rPr lang="en-US" i="1" baseline="-25000" dirty="0">
                        <a:latin typeface="Cambria Math" panose="02040503050406030204" pitchFamily="18" charset="0"/>
                      </a:rPr>
                      <m:t>0</m:t>
                    </m:r>
                  </m:oMath>
                </a14:m>
                <a:endParaRPr lang="en-US" dirty="0"/>
              </a:p>
              <a:p>
                <a:pPr marL="514350" indent="-514350">
                  <a:buFont typeface="Arial" panose="020B0604020202020204" pitchFamily="34" charset="0"/>
                  <a:buAutoNum type="arabicPeriod"/>
                </a:pPr>
                <a:r>
                  <a:rPr lang="en-US" dirty="0"/>
                  <a:t>Equilibrium Biomass and Recruitment when fishing at </a:t>
                </a:r>
                <a14:m>
                  <m:oMath xmlns:m="http://schemas.openxmlformats.org/officeDocument/2006/math">
                    <m:r>
                      <a:rPr lang="en-US" i="1" dirty="0" smtClean="0">
                        <a:latin typeface="Cambria Math" panose="02040503050406030204" pitchFamily="18" charset="0"/>
                      </a:rPr>
                      <m:t>𝐹</m:t>
                    </m:r>
                  </m:oMath>
                </a14:m>
                <a:endParaRPr lang="en-US" dirty="0"/>
              </a:p>
              <a:p>
                <a:pPr marL="514350" indent="-514350">
                  <a:buFont typeface="Arial" panose="020B0604020202020204" pitchFamily="34" charset="0"/>
                  <a:buAutoNum type="arabicPeriod"/>
                </a:pPr>
                <a:r>
                  <a:rPr lang="en-US" dirty="0"/>
                  <a:t>MSY reference points</a:t>
                </a:r>
              </a:p>
              <a:p>
                <a:pPr marL="514350" indent="-514350">
                  <a:buAutoNum type="arabicPeriod"/>
                </a:pPr>
                <a:r>
                  <a:rPr lang="en-US" dirty="0"/>
                  <a:t>SPR reference points</a:t>
                </a:r>
              </a:p>
              <a:p>
                <a:endParaRPr lang="en-CA" dirty="0"/>
              </a:p>
              <a:p>
                <a:pPr lvl="1"/>
                <a:endParaRPr lang="en-C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82</a:t>
            </a:fld>
            <a:endParaRPr lang="en-CA"/>
          </a:p>
        </p:txBody>
      </p:sp>
    </p:spTree>
    <p:extLst>
      <p:ext uri="{BB962C8B-B14F-4D97-AF65-F5344CB8AC3E}">
        <p14:creationId xmlns:p14="http://schemas.microsoft.com/office/powerpoint/2010/main" val="23289844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i="1" dirty="0"/>
                  <a:t> </a:t>
                </a:r>
                <a:r>
                  <a:rPr lang="en-CA" dirty="0"/>
                  <a:t>is the equilibrium </a:t>
                </a:r>
                <a:r>
                  <a:rPr lang="en-CA" u="sng" dirty="0"/>
                  <a:t>unfished</a:t>
                </a:r>
                <a:r>
                  <a:rPr lang="en-CA" dirty="0"/>
                  <a:t> biomass, here we will use SSB</a:t>
                </a:r>
              </a:p>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𝑆𝑆</m:t>
                        </m:r>
                        <m:r>
                          <a:rPr lang="en-US" b="0" i="1" smtClean="0">
                            <a:latin typeface="Cambria Math" panose="02040503050406030204" pitchFamily="18" charset="0"/>
                            <a:ea typeface="Cambria Math" panose="02040503050406030204" pitchFamily="18" charset="0"/>
                          </a:rPr>
                          <m:t>𝐵</m:t>
                        </m:r>
                      </m:e>
                      <m:sub>
                        <m:r>
                          <a:rPr lang="en-US" i="1">
                            <a:latin typeface="Cambria Math" panose="02040503050406030204" pitchFamily="18" charset="0"/>
                          </a:rPr>
                          <m:t>0</m:t>
                        </m:r>
                      </m:sub>
                    </m:sSub>
                  </m:oMath>
                </a14:m>
                <a:r>
                  <a:rPr lang="en-CA" dirty="0">
                    <a:latin typeface="Cambria Math" panose="02040503050406030204" pitchFamily="18" charset="0"/>
                  </a:rPr>
                  <a:t> </a:t>
                </a:r>
                <a:r>
                  <a:rPr lang="en-CA" dirty="0"/>
                  <a:t>is estimated from two pieces of information</a:t>
                </a:r>
              </a:p>
              <a:p>
                <a:pPr marL="914400" lvl="1" indent="-457200">
                  <a:buFont typeface="+mj-lt"/>
                  <a:buAutoNum type="alphaLcParenR"/>
                </a:pPr>
                <a:r>
                  <a:rPr lang="en-CA" dirty="0"/>
                  <a:t>the unfished SSB-</a:t>
                </a:r>
                <a:r>
                  <a:rPr lang="en-CA" b="1" dirty="0"/>
                  <a:t>per-recruit</a:t>
                </a:r>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p>
              <a:p>
                <a:pPr marL="914400" lvl="1" indent="-457200">
                  <a:buFont typeface="+mj-lt"/>
                  <a:buAutoNum type="alphaLcParenR"/>
                </a:pPr>
                <a:r>
                  <a:rPr lang="en-CA" dirty="0"/>
                  <a:t>Number of recruits, from the SRR (here we will use the BH SRR)</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9376-0743-42CE-BAEF-6FC7D39B5B32}"/>
                  </a:ext>
                </a:extLst>
              </p:cNvPr>
              <p:cNvSpPr txBox="1"/>
              <p:nvPr/>
            </p:nvSpPr>
            <p:spPr>
              <a:xfrm>
                <a:off x="1606502" y="3792480"/>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400" dirty="0"/>
              </a:p>
            </p:txBody>
          </p:sp>
        </mc:Choice>
        <mc:Fallback xmlns="">
          <p:sp>
            <p:nvSpPr>
              <p:cNvPr id="9" name="TextBox 8">
                <a:extLst>
                  <a:ext uri="{FF2B5EF4-FFF2-40B4-BE49-F238E27FC236}">
                    <a16:creationId xmlns:a16="http://schemas.microsoft.com/office/drawing/2014/main" id="{0E8C9376-0743-42CE-BAEF-6FC7D39B5B32}"/>
                  </a:ext>
                </a:extLst>
              </p:cNvPr>
              <p:cNvSpPr txBox="1">
                <a:spLocks noRot="1" noChangeAspect="1" noMove="1" noResize="1" noEditPoints="1" noAdjustHandles="1" noChangeArrowheads="1" noChangeShapeType="1" noTextEdit="1"/>
              </p:cNvSpPr>
              <p:nvPr/>
            </p:nvSpPr>
            <p:spPr>
              <a:xfrm>
                <a:off x="1606502" y="3792480"/>
                <a:ext cx="3434017" cy="1229504"/>
              </a:xfrm>
              <a:prstGeom prst="rect">
                <a:avLst/>
              </a:prstGeom>
              <a:blipFill>
                <a:blip r:embed="rId4"/>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8CB284-1BB1-4A0D-B3F7-D73773006F29}"/>
              </a:ext>
            </a:extLst>
          </p:cNvPr>
          <p:cNvPicPr>
            <a:picLocks noChangeAspect="1"/>
          </p:cNvPicPr>
          <p:nvPr/>
        </p:nvPicPr>
        <p:blipFill>
          <a:blip r:embed="rId5"/>
          <a:stretch>
            <a:fillRect/>
          </a:stretch>
        </p:blipFill>
        <p:spPr>
          <a:xfrm>
            <a:off x="6153461" y="3645477"/>
            <a:ext cx="5200339" cy="29141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CB469A-E1DC-4B26-89D8-01FAA6922494}"/>
                  </a:ext>
                </a:extLst>
              </p:cNvPr>
              <p:cNvSpPr txBox="1"/>
              <p:nvPr/>
            </p:nvSpPr>
            <p:spPr>
              <a:xfrm>
                <a:off x="0" y="5530781"/>
                <a:ext cx="3551806" cy="369332"/>
              </a:xfrm>
              <a:prstGeom prst="rect">
                <a:avLst/>
              </a:prstGeom>
              <a:noFill/>
            </p:spPr>
            <p:txBody>
              <a:bodyPr wrap="none" rtlCol="0">
                <a:spAutoFit/>
              </a:bodyPr>
              <a:lstStyle/>
              <a:p>
                <a:r>
                  <a:rPr lang="en-US" dirty="0">
                    <a:solidFill>
                      <a:srgbClr val="0000FF"/>
                    </a:solidFill>
                  </a:rPr>
                  <a:t>Survivorship-at-age (depends on </a:t>
                </a:r>
                <a14:m>
                  <m:oMath xmlns:m="http://schemas.openxmlformats.org/officeDocument/2006/math">
                    <m:r>
                      <a:rPr lang="en-US" i="1" dirty="0" smtClean="0">
                        <a:solidFill>
                          <a:srgbClr val="0000FF"/>
                        </a:solidFill>
                        <a:latin typeface="Cambria Math" panose="02040503050406030204" pitchFamily="18" charset="0"/>
                      </a:rPr>
                      <m:t>𝑀</m:t>
                    </m:r>
                  </m:oMath>
                </a14:m>
                <a:r>
                  <a:rPr lang="en-US" dirty="0">
                    <a:solidFill>
                      <a:srgbClr val="0000FF"/>
                    </a:solidFill>
                  </a:rPr>
                  <a:t>)</a:t>
                </a:r>
              </a:p>
            </p:txBody>
          </p:sp>
        </mc:Choice>
        <mc:Fallback xmlns="">
          <p:sp>
            <p:nvSpPr>
              <p:cNvPr id="6" name="TextBox 5">
                <a:extLst>
                  <a:ext uri="{FF2B5EF4-FFF2-40B4-BE49-F238E27FC236}">
                    <a16:creationId xmlns:a16="http://schemas.microsoft.com/office/drawing/2014/main" id="{76CB469A-E1DC-4B26-89D8-01FAA6922494}"/>
                  </a:ext>
                </a:extLst>
              </p:cNvPr>
              <p:cNvSpPr txBox="1">
                <a:spLocks noRot="1" noChangeAspect="1" noMove="1" noResize="1" noEditPoints="1" noAdjustHandles="1" noChangeArrowheads="1" noChangeShapeType="1" noTextEdit="1"/>
              </p:cNvSpPr>
              <p:nvPr/>
            </p:nvSpPr>
            <p:spPr>
              <a:xfrm>
                <a:off x="0" y="5530781"/>
                <a:ext cx="3551806" cy="369332"/>
              </a:xfrm>
              <a:prstGeom prst="rect">
                <a:avLst/>
              </a:prstGeom>
              <a:blipFill>
                <a:blip r:embed="rId6"/>
                <a:stretch>
                  <a:fillRect l="-1372" t="-8197" r="-515"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640CD8-ED92-4F6C-860D-635745DD0E06}"/>
              </a:ext>
            </a:extLst>
          </p:cNvPr>
          <p:cNvSpPr txBox="1"/>
          <p:nvPr/>
        </p:nvSpPr>
        <p:spPr>
          <a:xfrm>
            <a:off x="2412611" y="5853872"/>
            <a:ext cx="1514967" cy="369332"/>
          </a:xfrm>
          <a:prstGeom prst="rect">
            <a:avLst/>
          </a:prstGeom>
          <a:noFill/>
        </p:spPr>
        <p:txBody>
          <a:bodyPr wrap="none" rtlCol="0">
            <a:spAutoFit/>
          </a:bodyPr>
          <a:lstStyle/>
          <a:p>
            <a:r>
              <a:rPr lang="en-US" dirty="0">
                <a:solidFill>
                  <a:srgbClr val="C00000"/>
                </a:solidFill>
              </a:rPr>
              <a:t>weight-at-age</a:t>
            </a:r>
          </a:p>
        </p:txBody>
      </p:sp>
      <p:sp>
        <p:nvSpPr>
          <p:cNvPr id="17" name="TextBox 16">
            <a:extLst>
              <a:ext uri="{FF2B5EF4-FFF2-40B4-BE49-F238E27FC236}">
                <a16:creationId xmlns:a16="http://schemas.microsoft.com/office/drawing/2014/main" id="{F1A213CF-60EB-4626-9027-7EE79A6CEB2F}"/>
              </a:ext>
            </a:extLst>
          </p:cNvPr>
          <p:cNvSpPr txBox="1"/>
          <p:nvPr/>
        </p:nvSpPr>
        <p:spPr>
          <a:xfrm>
            <a:off x="2655660" y="6190286"/>
            <a:ext cx="1650067" cy="369332"/>
          </a:xfrm>
          <a:prstGeom prst="rect">
            <a:avLst/>
          </a:prstGeom>
          <a:noFill/>
        </p:spPr>
        <p:txBody>
          <a:bodyPr wrap="none" rtlCol="0">
            <a:spAutoFit/>
          </a:bodyPr>
          <a:lstStyle/>
          <a:p>
            <a:r>
              <a:rPr lang="en-US" dirty="0">
                <a:solidFill>
                  <a:srgbClr val="7030A0"/>
                </a:solidFill>
              </a:rPr>
              <a:t>maturity-at-age</a:t>
            </a:r>
          </a:p>
        </p:txBody>
      </p:sp>
      <p:sp>
        <p:nvSpPr>
          <p:cNvPr id="8" name="TextBox 7">
            <a:extLst>
              <a:ext uri="{FF2B5EF4-FFF2-40B4-BE49-F238E27FC236}">
                <a16:creationId xmlns:a16="http://schemas.microsoft.com/office/drawing/2014/main" id="{87B678C8-A75C-4BA6-8051-0D2696084A18}"/>
              </a:ext>
            </a:extLst>
          </p:cNvPr>
          <p:cNvSpPr txBox="1"/>
          <p:nvPr/>
        </p:nvSpPr>
        <p:spPr>
          <a:xfrm>
            <a:off x="9656466" y="3898760"/>
            <a:ext cx="1385957" cy="369332"/>
          </a:xfrm>
          <a:prstGeom prst="rect">
            <a:avLst/>
          </a:prstGeom>
          <a:noFill/>
        </p:spPr>
        <p:txBody>
          <a:bodyPr wrap="none" rtlCol="0">
            <a:spAutoFit/>
          </a:bodyPr>
          <a:lstStyle/>
          <a:p>
            <a:r>
              <a:rPr lang="en-US" dirty="0"/>
              <a:t>Example SRR</a:t>
            </a:r>
          </a:p>
        </p:txBody>
      </p:sp>
      <p:sp>
        <p:nvSpPr>
          <p:cNvPr id="4" name="Slide Number Placeholder 3"/>
          <p:cNvSpPr>
            <a:spLocks noGrp="1"/>
          </p:cNvSpPr>
          <p:nvPr>
            <p:ph type="sldNum" sz="quarter" idx="12"/>
          </p:nvPr>
        </p:nvSpPr>
        <p:spPr/>
        <p:txBody>
          <a:bodyPr/>
          <a:lstStyle/>
          <a:p>
            <a:fld id="{EEDFA2F9-C25F-4A63-B46B-7B5C200A39D1}" type="slidenum">
              <a:rPr lang="en-CA" smtClean="0"/>
              <a:t>83</a:t>
            </a:fld>
            <a:endParaRPr lang="en-CA"/>
          </a:p>
        </p:txBody>
      </p:sp>
    </p:spTree>
    <p:extLst>
      <p:ext uri="{BB962C8B-B14F-4D97-AF65-F5344CB8AC3E}">
        <p14:creationId xmlns:p14="http://schemas.microsoft.com/office/powerpoint/2010/main" val="311890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6" grpId="0"/>
      <p:bldP spid="1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6B773-E5A1-4091-941D-549FE91D2B74}"/>
              </a:ext>
            </a:extLst>
          </p:cNvPr>
          <p:cNvPicPr>
            <a:picLocks noChangeAspect="1"/>
          </p:cNvPicPr>
          <p:nvPr/>
        </p:nvPicPr>
        <p:blipFill>
          <a:blip r:embed="rId2"/>
          <a:stretch>
            <a:fillRect/>
          </a:stretch>
        </p:blipFill>
        <p:spPr>
          <a:xfrm>
            <a:off x="6153461" y="1243921"/>
            <a:ext cx="5200339" cy="291414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56045"/>
              </a:xfrm>
            </p:spPr>
            <p:txBody>
              <a:bodyPr>
                <a:normAutofit/>
              </a:bodyPr>
              <a:lstStyle/>
              <a:p>
                <a:endParaRPr lang="en-CA" dirty="0"/>
              </a:p>
              <a:p>
                <a:endParaRPr lang="en-CA" dirty="0"/>
              </a:p>
              <a:p>
                <a:endParaRPr lang="en-CA" dirty="0"/>
              </a:p>
              <a:p>
                <a:endParaRPr lang="en-CA" dirty="0"/>
              </a:p>
              <a:p>
                <a:pPr marL="0" indent="0">
                  <a:buNone/>
                </a:pPr>
                <a:r>
                  <a:rPr lang="en-CA" dirty="0"/>
                  <a:t>We can also express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r>
                  <a:rPr lang="en-CA" sz="2000" dirty="0"/>
                  <a:t>	</a:t>
                </a:r>
                <a:endParaRPr lang="en-CA" dirty="0"/>
              </a:p>
              <a:p>
                <a:pPr marL="0" indent="0">
                  <a:buNone/>
                </a:pPr>
                <a:r>
                  <a:rPr lang="en-CA" dirty="0"/>
                  <a:t>The point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a:t>
                </a:r>
                <a14:m>
                  <m:oMath xmlns:m="http://schemas.openxmlformats.org/officeDocument/2006/math">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oMath>
                </a14:m>
                <a:r>
                  <a:rPr lang="en-CA" dirty="0"/>
                  <a:t>) lies on the SRR so we know:</a:t>
                </a:r>
              </a:p>
              <a:p>
                <a:pPr marL="0" indent="0" algn="r">
                  <a:buNone/>
                </a:pPr>
                <a14:m>
                  <m:oMath xmlns:m="http://schemas.openxmlformats.org/officeDocument/2006/math">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rPr>
                          <m:t>0</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𝛼</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num>
                      <m:den>
                        <m:r>
                          <a:rPr lang="en-US" sz="3200" i="1">
                            <a:latin typeface="Cambria Math" panose="02040503050406030204" pitchFamily="18" charset="0"/>
                          </a:rPr>
                          <m:t>1+</m:t>
                        </m:r>
                        <m:r>
                          <a:rPr lang="en-US" sz="3200" i="1" smtClean="0">
                            <a:latin typeface="Cambria Math" panose="02040503050406030204" pitchFamily="18" charset="0"/>
                            <a:ea typeface="Cambria Math" panose="02040503050406030204" pitchFamily="18" charset="0"/>
                          </a:rPr>
                          <m:t>𝛽</m:t>
                        </m:r>
                        <m:sSub>
                          <m:sSubPr>
                            <m:ctrlPr>
                              <a:rPr lang="en-CA"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𝑆𝑆𝐵</m:t>
                            </m:r>
                          </m:e>
                          <m:sub>
                            <m:r>
                              <a:rPr lang="en-US" sz="3200" i="1">
                                <a:latin typeface="Cambria Math" panose="02040503050406030204" pitchFamily="18" charset="0"/>
                              </a:rPr>
                              <m:t>0</m:t>
                            </m:r>
                          </m:sub>
                        </m:sSub>
                      </m:den>
                    </m:f>
                  </m:oMath>
                </a14:m>
                <a:r>
                  <a:rPr lang="en-CA" sz="3200" dirty="0"/>
                  <a:t> 	</a:t>
                </a:r>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56045"/>
              </a:xfrm>
              <a:blipFill>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20909"/>
                <a:ext cx="10515600" cy="1325563"/>
              </a:xfrm>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smtClean="0">
                        <a:solidFill>
                          <a:schemeClr val="accent6">
                            <a:lumMod val="75000"/>
                          </a:schemeClr>
                        </a:solidFill>
                        <a:latin typeface="Cambria Math" panose="02040503050406030204" pitchFamily="18" charset="0"/>
                      </a:rPr>
                      <m:t>𝑩</m:t>
                    </m:r>
                    <m:r>
                      <a:rPr lang="en-US" sz="3600" b="1" i="1" baseline="-25000" dirty="0" smtClean="0">
                        <a:solidFill>
                          <a:schemeClr val="accent6">
                            <a:lumMod val="75000"/>
                          </a:schemeClr>
                        </a:solidFill>
                        <a:latin typeface="Cambria Math" panose="02040503050406030204" pitchFamily="18" charset="0"/>
                      </a:rPr>
                      <m:t>𝟎</m:t>
                    </m:r>
                  </m:oMath>
                </a14:m>
                <a:endParaRPr lang="en-CA" sz="3600" b="1" baseline="-25000" dirty="0">
                  <a:solidFill>
                    <a:schemeClr val="accent6">
                      <a:lumMod val="75000"/>
                    </a:schemeClr>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20909"/>
                <a:ext cx="10515600" cy="1325563"/>
              </a:xfrm>
              <a:blipFill>
                <a:blip r:embed="rId4"/>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D13486-321C-40C4-BB62-DF840DD4E6E5}"/>
                  </a:ext>
                </a:extLst>
              </p:cNvPr>
              <p:cNvSpPr txBox="1"/>
              <p:nvPr/>
            </p:nvSpPr>
            <p:spPr>
              <a:xfrm>
                <a:off x="1739246" y="1973993"/>
                <a:ext cx="3434017" cy="12295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2800" i="1" smtClean="0">
                              <a:solidFill>
                                <a:schemeClr val="tx1"/>
                              </a:solidFill>
                              <a:effectLst/>
                              <a:latin typeface="Cambria Math" panose="02040503050406030204" pitchFamily="18" charset="0"/>
                            </a:rPr>
                          </m:ctrlPr>
                        </m:sSubPr>
                        <m:e>
                          <m:r>
                            <a:rPr lang="en-US" sz="2800" i="1" smtClean="0">
                              <a:solidFill>
                                <a:schemeClr val="tx1"/>
                              </a:solidFill>
                              <a:effectLst/>
                              <a:latin typeface="Cambria Math" panose="02040503050406030204" pitchFamily="18" charset="0"/>
                              <a:ea typeface="Cambria Math" panose="02040503050406030204" pitchFamily="18" charset="0"/>
                            </a:rPr>
                            <m:t>𝜑</m:t>
                          </m:r>
                        </m:e>
                        <m:sub>
                          <m:r>
                            <a:rPr lang="en-US" sz="2800" b="0" i="1" smtClean="0">
                              <a:solidFill>
                                <a:schemeClr val="tx1"/>
                              </a:solidFill>
                              <a:effectLst/>
                              <a:latin typeface="Cambria Math" panose="02040503050406030204" pitchFamily="18" charset="0"/>
                              <a:ea typeface="Cambria Math" panose="02040503050406030204" pitchFamily="18" charset="0"/>
                            </a:rPr>
                            <m:t>𝐸</m:t>
                          </m:r>
                          <m:r>
                            <a:rPr lang="en-US" sz="2800" b="0" i="1" smtClean="0">
                              <a:solidFill>
                                <a:schemeClr val="tx1"/>
                              </a:solidFill>
                              <a:effectLst/>
                              <a:latin typeface="Cambria Math" panose="02040503050406030204" pitchFamily="18" charset="0"/>
                              <a:ea typeface="Cambria Math" panose="02040503050406030204" pitchFamily="18" charset="0"/>
                            </a:rPr>
                            <m:t>0</m:t>
                          </m:r>
                        </m:sub>
                      </m:sSub>
                      <m:r>
                        <a:rPr lang="en-US" sz="2800" b="0" i="1" smtClean="0">
                          <a:solidFill>
                            <a:schemeClr val="tx1"/>
                          </a:solidFill>
                          <a:effectLst/>
                          <a:latin typeface="Cambria Math" panose="02040503050406030204" pitchFamily="18" charset="0"/>
                        </a:rPr>
                        <m:t>=</m:t>
                      </m:r>
                      <m:nary>
                        <m:naryPr>
                          <m:chr m:val="∑"/>
                          <m:ctrlPr>
                            <a:rPr lang="en-US" sz="2800" b="0" i="1" smtClean="0">
                              <a:solidFill>
                                <a:schemeClr val="tx1"/>
                              </a:solidFill>
                              <a:effectLst/>
                              <a:latin typeface="Cambria Math" panose="02040503050406030204" pitchFamily="18" charset="0"/>
                            </a:rPr>
                          </m:ctrlPr>
                        </m:naryPr>
                        <m: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i="1">
                                  <a:latin typeface="Cambria Math" panose="02040503050406030204" pitchFamily="18" charset="0"/>
                                </a:rPr>
                                <m:t>𝑎</m:t>
                              </m:r>
                            </m:e>
                            <m:sub>
                              <m:r>
                                <a:rPr lang="en-US" sz="2800" b="0" i="1" smtClean="0">
                                  <a:latin typeface="Cambria Math" panose="02040503050406030204" pitchFamily="18" charset="0"/>
                                </a:rPr>
                                <m:t>𝑟𝑒𝑐</m:t>
                              </m:r>
                            </m:sub>
                          </m:sSub>
                        </m:sub>
                        <m:sup>
                          <m:sSub>
                            <m:sSubPr>
                              <m:ctrlPr>
                                <a:rPr lang="en-US" sz="2800" b="0" i="1" smtClean="0">
                                  <a:solidFill>
                                    <a:schemeClr val="tx1"/>
                                  </a:solidFill>
                                  <a:effectLst/>
                                  <a:latin typeface="Cambria Math" panose="02040503050406030204" pitchFamily="18" charset="0"/>
                                </a:rPr>
                              </m:ctrlPr>
                            </m:sSubPr>
                            <m:e>
                              <m:r>
                                <a:rPr lang="en-US" sz="2800" b="0" i="1" smtClean="0">
                                  <a:solidFill>
                                    <a:schemeClr val="tx1"/>
                                  </a:solidFill>
                                  <a:effectLst/>
                                  <a:latin typeface="Cambria Math" panose="02040503050406030204" pitchFamily="18" charset="0"/>
                                </a:rPr>
                                <m:t>𝑎</m:t>
                              </m:r>
                            </m:e>
                            <m:sub>
                              <m:r>
                                <a:rPr lang="en-US" sz="2800" b="0" i="1" smtClean="0">
                                  <a:solidFill>
                                    <a:schemeClr val="tx1"/>
                                  </a:solidFill>
                                  <a:effectLst/>
                                  <a:latin typeface="Cambria Math" panose="02040503050406030204" pitchFamily="18" charset="0"/>
                                </a:rPr>
                                <m:t>𝑚𝑎𝑥</m:t>
                              </m:r>
                            </m:sub>
                          </m:sSub>
                        </m:sup>
                        <m:e>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𝑙</m:t>
                              </m:r>
                            </m:e>
                            <m:sub>
                              <m:sSub>
                                <m:sSubPr>
                                  <m:ctrlPr>
                                    <a:rPr lang="en-US" sz="2800" b="0" i="1" smtClean="0">
                                      <a:solidFill>
                                        <a:srgbClr val="0000FF"/>
                                      </a:solidFill>
                                      <a:effectLst/>
                                      <a:latin typeface="Cambria Math" panose="02040503050406030204" pitchFamily="18" charset="0"/>
                                    </a:rPr>
                                  </m:ctrlPr>
                                </m:sSubPr>
                                <m:e>
                                  <m:r>
                                    <a:rPr lang="en-US" sz="2800" b="0" i="1" smtClean="0">
                                      <a:solidFill>
                                        <a:srgbClr val="0000FF"/>
                                      </a:solidFill>
                                      <a:effectLst/>
                                      <a:latin typeface="Cambria Math" panose="02040503050406030204" pitchFamily="18" charset="0"/>
                                    </a:rPr>
                                    <m:t>0</m:t>
                                  </m:r>
                                </m:e>
                                <m:sub>
                                  <m:r>
                                    <a:rPr lang="en-US" sz="2800" b="0" i="1" smtClean="0">
                                      <a:solidFill>
                                        <a:srgbClr val="0000FF"/>
                                      </a:solidFill>
                                      <a:effectLst/>
                                      <a:latin typeface="Cambria Math" panose="02040503050406030204" pitchFamily="18" charset="0"/>
                                    </a:rPr>
                                    <m:t>𝑎</m:t>
                                  </m:r>
                                </m:sub>
                              </m:sSub>
                            </m:sub>
                          </m:sSub>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𝑤</m:t>
                              </m:r>
                            </m:e>
                            <m:sub>
                              <m:r>
                                <a:rPr lang="en-US" sz="2800" i="1">
                                  <a:solidFill>
                                    <a:srgbClr val="C00000"/>
                                  </a:solidFill>
                                  <a:latin typeface="Cambria Math" panose="02040503050406030204" pitchFamily="18" charset="0"/>
                                </a:rPr>
                                <m:t>𝑎</m:t>
                              </m:r>
                            </m:sub>
                          </m:sSub>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𝑚</m:t>
                              </m:r>
                            </m:e>
                            <m:sub>
                              <m:r>
                                <a:rPr lang="en-US" sz="2800" i="1">
                                  <a:solidFill>
                                    <a:srgbClr val="7030A0"/>
                                  </a:solidFill>
                                  <a:latin typeface="Cambria Math" panose="02040503050406030204" pitchFamily="18" charset="0"/>
                                </a:rPr>
                                <m:t>𝑎</m:t>
                              </m:r>
                            </m:sub>
                          </m:sSub>
                        </m:e>
                      </m:nary>
                    </m:oMath>
                  </m:oMathPara>
                </a14:m>
                <a:endParaRPr lang="en-CA" sz="2800" dirty="0"/>
              </a:p>
            </p:txBody>
          </p:sp>
        </mc:Choice>
        <mc:Fallback xmlns="">
          <p:sp>
            <p:nvSpPr>
              <p:cNvPr id="4" name="TextBox 3">
                <a:extLst>
                  <a:ext uri="{FF2B5EF4-FFF2-40B4-BE49-F238E27FC236}">
                    <a16:creationId xmlns:a16="http://schemas.microsoft.com/office/drawing/2014/main" id="{D4D13486-321C-40C4-BB62-DF840DD4E6E5}"/>
                  </a:ext>
                </a:extLst>
              </p:cNvPr>
              <p:cNvSpPr txBox="1">
                <a:spLocks noRot="1" noChangeAspect="1" noMove="1" noResize="1" noEditPoints="1" noAdjustHandles="1" noChangeArrowheads="1" noChangeShapeType="1" noTextEdit="1"/>
              </p:cNvSpPr>
              <p:nvPr/>
            </p:nvSpPr>
            <p:spPr>
              <a:xfrm>
                <a:off x="1739246" y="1973993"/>
                <a:ext cx="3434017" cy="12295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C85535-5B60-41FC-A1EB-CEE1E4AE646A}"/>
                  </a:ext>
                </a:extLst>
              </p:cNvPr>
              <p:cNvSpPr txBox="1"/>
              <p:nvPr/>
            </p:nvSpPr>
            <p:spPr>
              <a:xfrm>
                <a:off x="8749145" y="4537214"/>
                <a:ext cx="2604655" cy="1569660"/>
              </a:xfrm>
              <a:prstGeom prst="rect">
                <a:avLst/>
              </a:prstGeom>
              <a:solidFill>
                <a:schemeClr val="accent1">
                  <a:lumMod val="60000"/>
                  <a:lumOff val="40000"/>
                </a:schemeClr>
              </a:solidFill>
              <a:ln>
                <a:solidFill>
                  <a:schemeClr val="tx1"/>
                </a:solidFill>
              </a:ln>
            </p:spPr>
            <p:txBody>
              <a:bodyPr wrap="square" rtlCol="0">
                <a:spAutoFit/>
              </a:bodyPr>
              <a:lstStyle/>
              <a:p>
                <a:pPr algn="ctr"/>
                <a:r>
                  <a:rPr lang="en-CA" sz="2400" dirty="0"/>
                  <a:t>We have 2 equations and two unknowns (</a:t>
                </a:r>
                <a14:m>
                  <m:oMath xmlns:m="http://schemas.openxmlformats.org/officeDocument/2006/math">
                    <m:sSub>
                      <m:sSubPr>
                        <m:ctrlPr>
                          <a:rPr lang="en-CA"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rPr>
                          <m:t>0</m:t>
                        </m:r>
                      </m:sub>
                    </m:sSub>
                  </m:oMath>
                </a14:m>
                <a:r>
                  <a:rPr lang="en-CA" sz="2400" dirty="0"/>
                  <a:t> and </a:t>
                </a:r>
                <a14:m>
                  <m:oMath xmlns:m="http://schemas.openxmlformats.org/officeDocument/2006/math">
                    <m:sSub>
                      <m:sSubPr>
                        <m:ctrlPr>
                          <a:rPr lang="en-CA"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𝑆𝑆𝐵</m:t>
                        </m:r>
                      </m:e>
                      <m:sub>
                        <m:r>
                          <a:rPr lang="en-US" sz="2400" i="1">
                            <a:latin typeface="Cambria Math" panose="02040503050406030204" pitchFamily="18" charset="0"/>
                          </a:rPr>
                          <m:t>0</m:t>
                        </m:r>
                      </m:sub>
                    </m:sSub>
                  </m:oMath>
                </a14:m>
                <a:r>
                  <a:rPr lang="en-CA" sz="2400" dirty="0"/>
                  <a:t>)</a:t>
                </a:r>
              </a:p>
            </p:txBody>
          </p:sp>
        </mc:Choice>
        <mc:Fallback xmlns="">
          <p:sp>
            <p:nvSpPr>
              <p:cNvPr id="6" name="TextBox 5">
                <a:extLst>
                  <a:ext uri="{FF2B5EF4-FFF2-40B4-BE49-F238E27FC236}">
                    <a16:creationId xmlns:a16="http://schemas.microsoft.com/office/drawing/2014/main" id="{3BC85535-5B60-41FC-A1EB-CEE1E4AE646A}"/>
                  </a:ext>
                </a:extLst>
              </p:cNvPr>
              <p:cNvSpPr txBox="1">
                <a:spLocks noRot="1" noChangeAspect="1" noMove="1" noResize="1" noEditPoints="1" noAdjustHandles="1" noChangeArrowheads="1" noChangeShapeType="1" noTextEdit="1"/>
              </p:cNvSpPr>
              <p:nvPr/>
            </p:nvSpPr>
            <p:spPr>
              <a:xfrm>
                <a:off x="8749145" y="4537214"/>
                <a:ext cx="2604655" cy="1569660"/>
              </a:xfrm>
              <a:prstGeom prst="rect">
                <a:avLst/>
              </a:prstGeom>
              <a:blipFill>
                <a:blip r:embed="rId6"/>
                <a:stretch>
                  <a:fillRect l="-1163" t="-2692" r="-3721" b="-7308"/>
                </a:stretch>
              </a:blipFill>
              <a:ln>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EEDFA2F9-C25F-4A63-B46B-7B5C200A39D1}" type="slidenum">
              <a:rPr lang="en-CA" smtClean="0"/>
              <a:t>84</a:t>
            </a:fld>
            <a:endParaRPr lang="en-CA"/>
          </a:p>
        </p:txBody>
      </p:sp>
    </p:spTree>
    <p:extLst>
      <p:ext uri="{BB962C8B-B14F-4D97-AF65-F5344CB8AC3E}">
        <p14:creationId xmlns:p14="http://schemas.microsoft.com/office/powerpoint/2010/main" val="19269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Equation 1: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den>
                    </m:f>
                  </m:oMath>
                </a14:m>
                <a:r>
                  <a:rPr lang="en-CA"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r>
                  <a:rPr lang="en-US" dirty="0"/>
                  <a:t> </a:t>
                </a:r>
                <a:r>
                  <a:rPr lang="en-CA" dirty="0"/>
                  <a:t>				     </a:t>
                </a:r>
              </a:p>
              <a:p>
                <a:r>
                  <a:rPr lang="en-CA" dirty="0"/>
                  <a:t>Equation 2:</a:t>
                </a:r>
                <a:r>
                  <a:rPr lang="en-US" dirty="0"/>
                  <a: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den>
                    </m:f>
                  </m:oMath>
                </a14:m>
                <a:r>
                  <a:rPr lang="en-CA" dirty="0"/>
                  <a:t> </a:t>
                </a:r>
              </a:p>
              <a:p>
                <a:endParaRPr lang="en-CA" dirty="0"/>
              </a:p>
              <a:p>
                <a:endParaRPr lang="en-CA" dirty="0"/>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9464A8E-261E-4C0D-B13E-254B2F12E63E}"/>
              </a:ext>
            </a:extLst>
          </p:cNvPr>
          <p:cNvCxnSpPr/>
          <p:nvPr/>
        </p:nvCxnSpPr>
        <p:spPr>
          <a:xfrm>
            <a:off x="4837842" y="1919177"/>
            <a:ext cx="453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4A98E-8995-4E45-9E36-03D02A337A45}"/>
              </a:ext>
            </a:extLst>
          </p:cNvPr>
          <p:cNvCxnSpPr/>
          <p:nvPr/>
        </p:nvCxnSpPr>
        <p:spPr>
          <a:xfrm>
            <a:off x="7228704" y="1919177"/>
            <a:ext cx="713064" cy="5536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B6D541-A281-4316-99EA-E403A94598E3}"/>
              </a:ext>
            </a:extLst>
          </p:cNvPr>
          <p:cNvCxnSpPr>
            <a:cxnSpLocks/>
          </p:cNvCxnSpPr>
          <p:nvPr/>
        </p:nvCxnSpPr>
        <p:spPr>
          <a:xfrm flipV="1">
            <a:off x="5366348" y="2539962"/>
            <a:ext cx="2575420" cy="5033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E00C02-011A-43FB-9ED7-A0A0DDA9929E}"/>
                  </a:ext>
                </a:extLst>
              </p:cNvPr>
              <p:cNvSpPr txBox="1"/>
              <p:nvPr/>
            </p:nvSpPr>
            <p:spPr>
              <a:xfrm>
                <a:off x="8042628" y="2239876"/>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1" name="TextBox 10">
                <a:extLst>
                  <a:ext uri="{FF2B5EF4-FFF2-40B4-BE49-F238E27FC236}">
                    <a16:creationId xmlns:a16="http://schemas.microsoft.com/office/drawing/2014/main" id="{7CE00C02-011A-43FB-9ED7-A0A0DDA9929E}"/>
                  </a:ext>
                </a:extLst>
              </p:cNvPr>
              <p:cNvSpPr txBox="1">
                <a:spLocks noRot="1" noChangeAspect="1" noMove="1" noResize="1" noEditPoints="1" noAdjustHandles="1" noChangeArrowheads="1" noChangeShapeType="1" noTextEdit="1"/>
              </p:cNvSpPr>
              <p:nvPr/>
            </p:nvSpPr>
            <p:spPr>
              <a:xfrm>
                <a:off x="8042628" y="2239876"/>
                <a:ext cx="2424418" cy="7601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8508E5-82AA-4A5B-B062-B2753693E76C}"/>
                  </a:ext>
                </a:extLst>
              </p:cNvPr>
              <p:cNvSpPr txBox="1"/>
              <p:nvPr/>
            </p:nvSpPr>
            <p:spPr>
              <a:xfrm>
                <a:off x="8277520" y="3039830"/>
                <a:ext cx="2424418" cy="760144"/>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i="1">
                                <a:latin typeface="Cambria Math" panose="02040503050406030204" pitchFamily="18" charset="0"/>
                              </a:rPr>
                              <m:t>0</m:t>
                            </m:r>
                          </m:sub>
                        </m:sSub>
                      </m:den>
                    </m:f>
                    <m:r>
                      <a:rPr lang="en-US" sz="2800" b="0" i="1" smtClean="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𝛼</m:t>
                        </m:r>
                      </m:num>
                      <m:den>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𝛽</m:t>
                        </m:r>
                        <m:sSub>
                          <m:sSubPr>
                            <m:ctrlPr>
                              <a:rPr lang="en-CA"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den>
                    </m:f>
                  </m:oMath>
                </a14:m>
                <a:endParaRPr lang="en-US" sz="2800" dirty="0"/>
              </a:p>
            </p:txBody>
          </p:sp>
        </mc:Choice>
        <mc:Fallback xmlns="">
          <p:sp>
            <p:nvSpPr>
              <p:cNvPr id="12" name="TextBox 11">
                <a:extLst>
                  <a:ext uri="{FF2B5EF4-FFF2-40B4-BE49-F238E27FC236}">
                    <a16:creationId xmlns:a16="http://schemas.microsoft.com/office/drawing/2014/main" id="{F08508E5-82AA-4A5B-B062-B2753693E76C}"/>
                  </a:ext>
                </a:extLst>
              </p:cNvPr>
              <p:cNvSpPr txBox="1">
                <a:spLocks noRot="1" noChangeAspect="1" noMove="1" noResize="1" noEditPoints="1" noAdjustHandles="1" noChangeArrowheads="1" noChangeShapeType="1" noTextEdit="1"/>
              </p:cNvSpPr>
              <p:nvPr/>
            </p:nvSpPr>
            <p:spPr>
              <a:xfrm>
                <a:off x="8277520" y="3039830"/>
                <a:ext cx="2424418" cy="7601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1DA531-27FB-4E5D-A9E5-07D7D1BFAD59}"/>
                  </a:ext>
                </a:extLst>
              </p:cNvPr>
              <p:cNvSpPr txBox="1"/>
              <p:nvPr/>
            </p:nvSpPr>
            <p:spPr>
              <a:xfrm>
                <a:off x="8101351" y="3942268"/>
                <a:ext cx="24244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𝛽</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𝑆𝑆𝐵</m:t>
                          </m:r>
                        </m:e>
                        <m:sub>
                          <m:r>
                            <a:rPr lang="en-US" sz="2000" i="1">
                              <a:latin typeface="Cambria Math" panose="02040503050406030204" pitchFamily="18" charset="0"/>
                            </a:rPr>
                            <m:t>0</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Sub>
                        <m:sSubPr>
                          <m:ctrlPr>
                            <a:rPr lang="en-CA"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0</m:t>
                          </m:r>
                        </m:sub>
                      </m:sSub>
                    </m:oMath>
                  </m:oMathPara>
                </a14:m>
                <a:endParaRPr lang="en-US" sz="2000" dirty="0"/>
              </a:p>
            </p:txBody>
          </p:sp>
        </mc:Choice>
        <mc:Fallback xmlns="">
          <p:sp>
            <p:nvSpPr>
              <p:cNvPr id="13" name="TextBox 12">
                <a:extLst>
                  <a:ext uri="{FF2B5EF4-FFF2-40B4-BE49-F238E27FC236}">
                    <a16:creationId xmlns:a16="http://schemas.microsoft.com/office/drawing/2014/main" id="{201DA531-27FB-4E5D-A9E5-07D7D1BFAD59}"/>
                  </a:ext>
                </a:extLst>
              </p:cNvPr>
              <p:cNvSpPr txBox="1">
                <a:spLocks noRot="1" noChangeAspect="1" noMove="1" noResize="1" noEditPoints="1" noAdjustHandles="1" noChangeArrowheads="1" noChangeShapeType="1" noTextEdit="1"/>
              </p:cNvSpPr>
              <p:nvPr/>
            </p:nvSpPr>
            <p:spPr>
              <a:xfrm>
                <a:off x="8101351" y="3942268"/>
                <a:ext cx="2424418" cy="40011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7941769" y="4443516"/>
                <a:ext cx="2879936" cy="945067"/>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𝛼</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b="0" i="1" smtClean="0">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r>
                          <a:rPr lang="en-US" sz="3600" b="0" i="1" smtClean="0">
                            <a:latin typeface="Cambria Math" panose="02040503050406030204" pitchFamily="18" charset="0"/>
                          </a:rPr>
                          <m:t>−1</m:t>
                        </m:r>
                      </m:num>
                      <m:den>
                        <m:r>
                          <a:rPr lang="en-US" sz="3600" i="1">
                            <a:latin typeface="Cambria Math" panose="02040503050406030204" pitchFamily="18" charset="0"/>
                            <a:ea typeface="Cambria Math" panose="02040503050406030204" pitchFamily="18" charset="0"/>
                          </a:rPr>
                          <m:t>𝛽</m:t>
                        </m:r>
                      </m:den>
                    </m:f>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7941769" y="4443516"/>
                <a:ext cx="2879936" cy="945067"/>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10932541" y="4663695"/>
            <a:ext cx="642933" cy="369332"/>
          </a:xfrm>
          <a:prstGeom prst="rect">
            <a:avLst/>
          </a:prstGeom>
          <a:noFill/>
        </p:spPr>
        <p:txBody>
          <a:bodyPr wrap="none" rtlCol="0">
            <a:spAutoFit/>
          </a:bodyPr>
          <a:lstStyle/>
          <a:p>
            <a:r>
              <a:rPr lang="en-US" dirty="0"/>
              <a:t>Eq. 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5A4248-A773-4DAC-A4F9-A80E9E10D1A8}"/>
                  </a:ext>
                </a:extLst>
              </p:cNvPr>
              <p:cNvSpPr txBox="1"/>
              <p:nvPr/>
            </p:nvSpPr>
            <p:spPr>
              <a:xfrm>
                <a:off x="318251" y="5445857"/>
                <a:ext cx="11555497" cy="1384995"/>
              </a:xfrm>
              <a:prstGeom prst="rect">
                <a:avLst/>
              </a:prstGeom>
              <a:noFill/>
              <a:ln w="19050">
                <a:solidFill>
                  <a:schemeClr val="tx2"/>
                </a:solidFill>
              </a:ln>
            </p:spPr>
            <p:txBody>
              <a:bodyPr wrap="square" rtlCol="0">
                <a:spAutoFit/>
              </a:bodyPr>
              <a:lstStyle/>
              <a:p>
                <a:pPr marL="0" indent="0">
                  <a:buNone/>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𝐵</m:t>
                        </m:r>
                      </m:e>
                      <m:sub>
                        <m:r>
                          <a:rPr lang="en-US" sz="2800" i="1">
                            <a:latin typeface="Cambria Math" panose="02040503050406030204" pitchFamily="18" charset="0"/>
                          </a:rPr>
                          <m:t>0</m:t>
                        </m:r>
                      </m:sub>
                    </m:sSub>
                  </m:oMath>
                </a14:m>
                <a:r>
                  <a:rPr lang="en-CA" sz="2800" dirty="0"/>
                  <a:t> therefore depends on:</a:t>
                </a:r>
              </a:p>
              <a:p>
                <a:pPr marL="285750" indent="-285750">
                  <a:buFont typeface="Arial" panose="020B0604020202020204" pitchFamily="34" charset="0"/>
                  <a:buChar char="•"/>
                </a:pPr>
                <a:r>
                  <a:rPr lang="en-CA" sz="2800" dirty="0"/>
                  <a:t>SRR parameters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CA" sz="2800" dirty="0"/>
                  <a:t> and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ea typeface="Cambria Math" panose="02040503050406030204" pitchFamily="18" charset="0"/>
                  </a:rPr>
                  <a:t> </a:t>
                </a:r>
                <a:r>
                  <a:rPr lang="en-US" sz="2800" dirty="0">
                    <a:solidFill>
                      <a:schemeClr val="tx1"/>
                    </a:solidFill>
                    <a:ea typeface="Cambria Math" panose="02040503050406030204" pitchFamily="18" charset="0"/>
                  </a:rPr>
                  <a:t>(derived from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h</m:t>
                    </m:r>
                  </m:oMath>
                </a14:m>
                <a:r>
                  <a:rPr lang="en-US" sz="2800" dirty="0">
                    <a:solidFill>
                      <a:schemeClr val="tx1"/>
                    </a:solidFill>
                    <a:ea typeface="Cambria Math" panose="02040503050406030204" pitchFamily="18" charset="0"/>
                  </a:rPr>
                  <a:t> and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𝑅</m:t>
                    </m:r>
                    <m:r>
                      <a:rPr lang="en-US" sz="2800" i="1" baseline="-25000" dirty="0" smtClean="0">
                        <a:solidFill>
                          <a:schemeClr val="tx1"/>
                        </a:solidFill>
                        <a:latin typeface="Cambria Math" panose="02040503050406030204" pitchFamily="18" charset="0"/>
                        <a:ea typeface="Cambria Math" panose="02040503050406030204" pitchFamily="18" charset="0"/>
                      </a:rPr>
                      <m:t>0</m:t>
                    </m:r>
                  </m:oMath>
                </a14:m>
                <a:r>
                  <a:rPr lang="en-US" sz="2800" dirty="0">
                    <a:solidFill>
                      <a:schemeClr val="tx1"/>
                    </a:solidFill>
                    <a:ea typeface="Cambria Math" panose="02040503050406030204" pitchFamily="18" charset="0"/>
                  </a:rPr>
                  <a:t>)</a:t>
                </a:r>
              </a:p>
              <a:p>
                <a:pPr marL="285750" indent="-285750">
                  <a:buFont typeface="Arial" panose="020B0604020202020204" pitchFamily="34" charset="0"/>
                  <a:buChar char="•"/>
                </a:pP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𝐸</m:t>
                        </m:r>
                        <m:r>
                          <a:rPr lang="en-US" sz="2800" i="1">
                            <a:latin typeface="Cambria Math" panose="02040503050406030204" pitchFamily="18" charset="0"/>
                          </a:rPr>
                          <m:t>0</m:t>
                        </m:r>
                      </m:sub>
                    </m:sSub>
                  </m:oMath>
                </a14:m>
                <a:r>
                  <a:rPr lang="en-CA" sz="2800" dirty="0"/>
                  <a:t> (determined by </a:t>
                </a:r>
                <a14:m>
                  <m:oMath xmlns:m="http://schemas.openxmlformats.org/officeDocument/2006/math">
                    <m:r>
                      <a:rPr lang="en-CA" sz="2800" i="1" dirty="0" smtClean="0">
                        <a:latin typeface="Cambria Math" panose="02040503050406030204" pitchFamily="18" charset="0"/>
                      </a:rPr>
                      <m:t>𝑀</m:t>
                    </m:r>
                  </m:oMath>
                </a14:m>
                <a:r>
                  <a:rPr lang="en-CA" sz="2800" dirty="0"/>
                  <a:t>, </a:t>
                </a:r>
                <a14:m>
                  <m:oMath xmlns:m="http://schemas.openxmlformats.org/officeDocument/2006/math">
                    <m:r>
                      <a:rPr lang="en-CA" sz="2800" i="1" dirty="0" smtClean="0">
                        <a:latin typeface="Cambria Math" panose="02040503050406030204" pitchFamily="18" charset="0"/>
                      </a:rPr>
                      <m:t>𝑤𝑒𝑖𝑔h𝑡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𝑎𝑡</m:t>
                    </m:r>
                  </m:oMath>
                </a14:m>
                <a:r>
                  <a:rPr lang="en-CA" sz="2800" i="0" dirty="0">
                    <a:latin typeface="+mj-lt"/>
                  </a:rPr>
                  <a:t>-</a:t>
                </a:r>
                <a14:m>
                  <m:oMath xmlns:m="http://schemas.openxmlformats.org/officeDocument/2006/math">
                    <m:r>
                      <a:rPr lang="en-CA" sz="2800" i="1" dirty="0" smtClean="0">
                        <a:latin typeface="Cambria Math" panose="02040503050406030204" pitchFamily="18" charset="0"/>
                      </a:rPr>
                      <m:t>𝑎𝑔𝑒</m:t>
                    </m:r>
                  </m:oMath>
                </a14:m>
                <a:r>
                  <a:rPr lang="en-CA" sz="2800" dirty="0"/>
                  <a:t>, and </a:t>
                </a:r>
                <a14:m>
                  <m:oMath xmlns:m="http://schemas.openxmlformats.org/officeDocument/2006/math">
                    <m:r>
                      <a:rPr lang="en-CA" sz="2800" i="1" dirty="0" smtClean="0">
                        <a:latin typeface="Cambria Math" panose="02040503050406030204" pitchFamily="18" charset="0"/>
                      </a:rPr>
                      <m:t>𝑚𝑎𝑡𝑢𝑟𝑖𝑡𝑦</m:t>
                    </m:r>
                  </m:oMath>
                </a14:m>
                <a:r>
                  <a:rPr lang="en-CA" sz="2800" dirty="0"/>
                  <a:t>-</a:t>
                </a:r>
                <a14:m>
                  <m:oMath xmlns:m="http://schemas.openxmlformats.org/officeDocument/2006/math">
                    <m:r>
                      <a:rPr lang="en-CA" sz="2800" i="1" dirty="0" smtClean="0">
                        <a:latin typeface="Cambria Math" panose="02040503050406030204" pitchFamily="18" charset="0"/>
                      </a:rPr>
                      <m:t>𝑎𝑡</m:t>
                    </m:r>
                  </m:oMath>
                </a14:m>
                <a:r>
                  <a:rPr lang="en-CA" sz="2800" dirty="0"/>
                  <a:t>-</a:t>
                </a:r>
                <a14:m>
                  <m:oMath xmlns:m="http://schemas.openxmlformats.org/officeDocument/2006/math">
                    <m:r>
                      <a:rPr lang="en-CA" sz="2800" i="1" dirty="0" smtClean="0">
                        <a:latin typeface="Cambria Math" panose="02040503050406030204" pitchFamily="18" charset="0"/>
                      </a:rPr>
                      <m:t>𝑎𝑔𝑒</m:t>
                    </m:r>
                  </m:oMath>
                </a14:m>
                <a:r>
                  <a:rPr lang="en-CA" sz="2800" dirty="0"/>
                  <a:t>)</a:t>
                </a:r>
              </a:p>
            </p:txBody>
          </p:sp>
        </mc:Choice>
        <mc:Fallback xmlns="">
          <p:sp>
            <p:nvSpPr>
              <p:cNvPr id="4" name="TextBox 3">
                <a:extLst>
                  <a:ext uri="{FF2B5EF4-FFF2-40B4-BE49-F238E27FC236}">
                    <a16:creationId xmlns:a16="http://schemas.microsoft.com/office/drawing/2014/main" id="{095A4248-A773-4DAC-A4F9-A80E9E10D1A8}"/>
                  </a:ext>
                </a:extLst>
              </p:cNvPr>
              <p:cNvSpPr txBox="1">
                <a:spLocks noRot="1" noChangeAspect="1" noMove="1" noResize="1" noEditPoints="1" noAdjustHandles="1" noChangeArrowheads="1" noChangeShapeType="1" noTextEdit="1"/>
              </p:cNvSpPr>
              <p:nvPr/>
            </p:nvSpPr>
            <p:spPr>
              <a:xfrm>
                <a:off x="318251" y="5445857"/>
                <a:ext cx="11555497" cy="1384995"/>
              </a:xfrm>
              <a:prstGeom prst="rect">
                <a:avLst/>
              </a:prstGeom>
              <a:blipFill>
                <a:blip r:embed="rId8"/>
                <a:stretch>
                  <a:fillRect l="-895" t="-3463" b="-10390"/>
                </a:stretch>
              </a:blipFill>
              <a:ln w="19050">
                <a:solidFill>
                  <a:schemeClr val="tx2"/>
                </a:solidFill>
              </a:ln>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EDFA2F9-C25F-4A63-B46B-7B5C200A39D1}" type="slidenum">
              <a:rPr lang="en-CA" smtClean="0"/>
              <a:t>85</a:t>
            </a:fld>
            <a:endParaRPr lang="en-CA"/>
          </a:p>
        </p:txBody>
      </p:sp>
    </p:spTree>
    <p:extLst>
      <p:ext uri="{BB962C8B-B14F-4D97-AF65-F5344CB8AC3E}">
        <p14:creationId xmlns:p14="http://schemas.microsoft.com/office/powerpoint/2010/main" val="1523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9037" y="1624305"/>
                <a:ext cx="10515600" cy="4667250"/>
              </a:xfrm>
            </p:spPr>
            <p:txBody>
              <a:bodyPr>
                <a:normAutofit/>
              </a:bodyPr>
              <a:lstStyle/>
              <a:p>
                <a:r>
                  <a:rPr lang="en-CA" dirty="0"/>
                  <a:t>From Equation 1 and 2 we can also get an expression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oMath>
                </a14:m>
                <a:r>
                  <a:rPr lang="en-CA" dirty="0"/>
                  <a:t>in terms of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rPr>
                          <m:t>0</m:t>
                        </m:r>
                      </m:sub>
                    </m:sSub>
                  </m:oMath>
                </a14:m>
                <a:r>
                  <a:rPr lang="en-CA"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CA" dirty="0"/>
                  <a:t>, and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CA" dirty="0"/>
                  <a:t>:</a:t>
                </a:r>
              </a:p>
              <a:p>
                <a:pPr marL="0" indent="0" algn="ctr">
                  <a:buNone/>
                </a:pP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r>
                          <a:rPr lang="en-US" b="0" i="1" smtClean="0">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0</m:t>
                            </m:r>
                          </m:sub>
                        </m:sSub>
                      </m:den>
                    </m:f>
                  </m:oMath>
                </a14:m>
                <a:r>
                  <a:rPr lang="en-CA" dirty="0"/>
                  <a:t> </a:t>
                </a:r>
              </a:p>
              <a:p>
                <a:endParaRPr lang="en-CA" dirty="0"/>
              </a:p>
              <a:p>
                <a:r>
                  <a:rPr lang="en-CA" dirty="0"/>
                  <a:t>So that </a:t>
                </a:r>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oMath>
                </a14:m>
                <a:r>
                  <a:rPr lang="en-CA" dirty="0"/>
                  <a:t> = unfished SSB-per-recruit × unfished number of recruits</a:t>
                </a:r>
              </a:p>
              <a:p>
                <a:endParaRPr lang="en-CA" dirty="0"/>
              </a:p>
              <a:p>
                <a:pPr marL="0" indent="0">
                  <a:buNone/>
                </a:pP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9037" y="1624305"/>
                <a:ext cx="10515600" cy="4667250"/>
              </a:xfrm>
              <a:blipFill>
                <a:blip r:embed="rId2"/>
                <a:stretch>
                  <a:fillRect l="-1043" t="-2089" r="-9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F39F49-E8AE-42AB-A3B7-AF494B975353}"/>
                  </a:ext>
                </a:extLst>
              </p:cNvPr>
              <p:cNvSpPr txBox="1"/>
              <p:nvPr/>
            </p:nvSpPr>
            <p:spPr>
              <a:xfrm>
                <a:off x="4656032" y="4615657"/>
                <a:ext cx="2879936" cy="646331"/>
              </a:xfrm>
              <a:prstGeom prst="rect">
                <a:avLst/>
              </a:prstGeom>
              <a:solidFill>
                <a:schemeClr val="accent1">
                  <a:lumMod val="60000"/>
                  <a:lumOff val="40000"/>
                </a:schemeClr>
              </a:solidFill>
              <a:ln>
                <a:solidFill>
                  <a:schemeClr val="tx1"/>
                </a:solidFill>
              </a:ln>
            </p:spPr>
            <p:txBody>
              <a:bodyPr wrap="squar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𝑆𝑆𝐵</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𝜑</m:t>
                        </m:r>
                      </m:e>
                      <m:sub>
                        <m:r>
                          <a:rPr lang="en-US" sz="3600" i="1">
                            <a:latin typeface="Cambria Math" panose="02040503050406030204" pitchFamily="18" charset="0"/>
                            <a:ea typeface="Cambria Math" panose="02040503050406030204" pitchFamily="18" charset="0"/>
                          </a:rPr>
                          <m:t>𝐸</m:t>
                        </m:r>
                        <m:r>
                          <a:rPr lang="en-US" sz="3600" i="1">
                            <a:latin typeface="Cambria Math" panose="02040503050406030204" pitchFamily="18" charset="0"/>
                          </a:rPr>
                          <m:t>0</m:t>
                        </m:r>
                      </m:sub>
                    </m:sSub>
                  </m:oMath>
                </a14:m>
                <a:r>
                  <a:rPr lang="en-CA" sz="3600" dirty="0"/>
                  <a:t> </a:t>
                </a:r>
                <a14:m>
                  <m:oMath xmlns:m="http://schemas.openxmlformats.org/officeDocument/2006/math">
                    <m:sSub>
                      <m:sSubPr>
                        <m:ctrlPr>
                          <a:rPr lang="en-CA"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𝑅</m:t>
                        </m:r>
                      </m:e>
                      <m:sub>
                        <m:r>
                          <a:rPr lang="en-US" sz="3600" i="1">
                            <a:latin typeface="Cambria Math" panose="02040503050406030204" pitchFamily="18" charset="0"/>
                          </a:rPr>
                          <m:t>0</m:t>
                        </m:r>
                      </m:sub>
                    </m:sSub>
                  </m:oMath>
                </a14:m>
                <a:endParaRPr lang="en-US" sz="3600" dirty="0"/>
              </a:p>
            </p:txBody>
          </p:sp>
        </mc:Choice>
        <mc:Fallback xmlns="">
          <p:sp>
            <p:nvSpPr>
              <p:cNvPr id="15" name="TextBox 14">
                <a:extLst>
                  <a:ext uri="{FF2B5EF4-FFF2-40B4-BE49-F238E27FC236}">
                    <a16:creationId xmlns:a16="http://schemas.microsoft.com/office/drawing/2014/main" id="{64F39F49-E8AE-42AB-A3B7-AF494B975353}"/>
                  </a:ext>
                </a:extLst>
              </p:cNvPr>
              <p:cNvSpPr txBox="1">
                <a:spLocks noRot="1" noChangeAspect="1" noMove="1" noResize="1" noEditPoints="1" noAdjustHandles="1" noChangeArrowheads="1" noChangeShapeType="1" noTextEdit="1"/>
              </p:cNvSpPr>
              <p:nvPr/>
            </p:nvSpPr>
            <p:spPr>
              <a:xfrm>
                <a:off x="4656032" y="4615657"/>
                <a:ext cx="2879936" cy="646331"/>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A298449-63A8-441F-99D7-5EC7D15187F6}"/>
              </a:ext>
            </a:extLst>
          </p:cNvPr>
          <p:cNvSpPr txBox="1"/>
          <p:nvPr/>
        </p:nvSpPr>
        <p:spPr>
          <a:xfrm>
            <a:off x="7721509" y="4754156"/>
            <a:ext cx="642933" cy="369332"/>
          </a:xfrm>
          <a:prstGeom prst="rect">
            <a:avLst/>
          </a:prstGeom>
          <a:noFill/>
        </p:spPr>
        <p:txBody>
          <a:bodyPr wrap="none" rtlCol="0">
            <a:spAutoFit/>
          </a:bodyPr>
          <a:lstStyle/>
          <a:p>
            <a:r>
              <a:rPr lang="en-US" dirty="0"/>
              <a:t>Eq. 6</a:t>
            </a:r>
          </a:p>
        </p:txBody>
      </p:sp>
      <p:sp>
        <p:nvSpPr>
          <p:cNvPr id="14" name="TextBox 13">
            <a:extLst>
              <a:ext uri="{FF2B5EF4-FFF2-40B4-BE49-F238E27FC236}">
                <a16:creationId xmlns:a16="http://schemas.microsoft.com/office/drawing/2014/main" id="{C6AE77BB-C22A-42C4-AD11-5E30A2A1FDF6}"/>
              </a:ext>
            </a:extLst>
          </p:cNvPr>
          <p:cNvSpPr txBox="1"/>
          <p:nvPr/>
        </p:nvSpPr>
        <p:spPr>
          <a:xfrm>
            <a:off x="7721508" y="2599174"/>
            <a:ext cx="642933" cy="369332"/>
          </a:xfrm>
          <a:prstGeom prst="rect">
            <a:avLst/>
          </a:prstGeom>
          <a:noFill/>
        </p:spPr>
        <p:txBody>
          <a:bodyPr wrap="none" rtlCol="0">
            <a:spAutoFit/>
          </a:bodyPr>
          <a:lstStyle/>
          <a:p>
            <a:r>
              <a:rPr lang="en-US" dirty="0"/>
              <a:t>Eq. 5</a:t>
            </a:r>
          </a:p>
        </p:txBody>
      </p:sp>
      <p:sp>
        <p:nvSpPr>
          <p:cNvPr id="4" name="Slide Number Placeholder 3"/>
          <p:cNvSpPr>
            <a:spLocks noGrp="1"/>
          </p:cNvSpPr>
          <p:nvPr>
            <p:ph type="sldNum" sz="quarter" idx="12"/>
          </p:nvPr>
        </p:nvSpPr>
        <p:spPr/>
        <p:txBody>
          <a:bodyPr/>
          <a:lstStyle/>
          <a:p>
            <a:fld id="{EEDFA2F9-C25F-4A63-B46B-7B5C200A39D1}" type="slidenum">
              <a:rPr lang="en-CA" smtClean="0"/>
              <a:t>86</a:t>
            </a:fld>
            <a:endParaRPr lang="en-CA"/>
          </a:p>
        </p:txBody>
      </p:sp>
    </p:spTree>
    <p:extLst>
      <p:ext uri="{BB962C8B-B14F-4D97-AF65-F5344CB8AC3E}">
        <p14:creationId xmlns:p14="http://schemas.microsoft.com/office/powerpoint/2010/main" val="3232756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2771813" y="3069617"/>
            <a:ext cx="6760441" cy="3788383"/>
            <a:chOff x="6981249" y="3943859"/>
            <a:chExt cx="5200339" cy="2914141"/>
          </a:xfrm>
        </p:grpSpPr>
        <p:pic>
          <p:nvPicPr>
            <p:cNvPr id="5" name="Picture 4"/>
            <p:cNvPicPr>
              <a:picLocks noChangeAspect="1"/>
            </p:cNvPicPr>
            <p:nvPr/>
          </p:nvPicPr>
          <p:blipFill>
            <a:blip r:embed="rId2"/>
            <a:stretch>
              <a:fillRect/>
            </a:stretch>
          </p:blipFill>
          <p:spPr>
            <a:xfrm>
              <a:off x="6981249" y="3943859"/>
              <a:ext cx="5200339" cy="291414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79496" y="5858123"/>
                  <a:ext cx="11853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𝑆𝑆𝐵</m:t>
                        </m:r>
                        <m:r>
                          <a:rPr lang="en-US" i="1" baseline="-25000"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𝑅</m:t>
                        </m:r>
                        <m:r>
                          <a:rPr lang="en-US" i="1" baseline="-25000" dirty="0">
                            <a:solidFill>
                              <a:schemeClr val="tx1"/>
                            </a:solidFill>
                            <a:latin typeface="Cambria Math" panose="02040503050406030204" pitchFamily="18" charset="0"/>
                          </a:rPr>
                          <m:t>0</m:t>
                        </m:r>
                        <m:r>
                          <a:rPr lang="en-US" i="1" dirty="0">
                            <a:solidFill>
                              <a:schemeClr val="tx1"/>
                            </a:solidFill>
                            <a:latin typeface="Cambria Math" panose="02040503050406030204" pitchFamily="18" charset="0"/>
                          </a:rPr>
                          <m:t>)</m:t>
                        </m:r>
                      </m:oMath>
                    </m:oMathPara>
                  </a14:m>
                  <a:endParaRPr lang="en-CA"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79496" y="5858123"/>
                  <a:ext cx="1185399" cy="369332"/>
                </a:xfrm>
                <a:prstGeom prst="rect">
                  <a:avLst/>
                </a:prstGeom>
                <a:blipFill>
                  <a:blip r:embed="rId5"/>
                  <a:stretch>
                    <a:fillRect l="-515" r="-1031"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08391"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𝑆𝑆𝐵</m:t>
                        </m:r>
                      </m:e>
                      <m:sub>
                        <m:r>
                          <a:rPr lang="en-US" i="1">
                            <a:latin typeface="Cambria Math" panose="02040503050406030204" pitchFamily="18" charset="0"/>
                          </a:rPr>
                          <m:t>0</m:t>
                        </m:r>
                      </m:sub>
                    </m:sSub>
                  </m:oMath>
                </a14:m>
                <a:r>
                  <a:rPr lang="en-CA" dirty="0"/>
                  <a:t> occurs at the intersection of the SRR and a line through the origin with slope </a:t>
                </a:r>
                <a14:m>
                  <m:oMath xmlns:m="http://schemas.openxmlformats.org/officeDocument/2006/math">
                    <m:r>
                      <a:rPr lang="en-US" i="1" dirty="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r>
                  <a:rPr lang="en-CA" dirty="0"/>
                  <a:t> </a:t>
                </a:r>
              </a:p>
              <a:p>
                <a:r>
                  <a:rPr lang="en-CA" dirty="0"/>
                  <a:t>Note the inverse of </a:t>
                </a:r>
                <a14:m>
                  <m:oMath xmlns:m="http://schemas.openxmlformats.org/officeDocument/2006/math">
                    <m:sSub>
                      <m:sSubPr>
                        <m:ctrlPr>
                          <a:rPr lang="en-CA"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ea typeface="Cambria Math" panose="02040503050406030204" pitchFamily="18" charset="0"/>
                          </a:rPr>
                          <m:t>𝐸</m:t>
                        </m:r>
                        <m:r>
                          <a:rPr lang="en-US" i="1">
                            <a:solidFill>
                              <a:schemeClr val="tx1"/>
                            </a:solidFill>
                            <a:latin typeface="Cambria Math" panose="02040503050406030204" pitchFamily="18" charset="0"/>
                          </a:rPr>
                          <m:t>0</m:t>
                        </m:r>
                      </m:sub>
                    </m:sSub>
                  </m:oMath>
                </a14:m>
                <a:r>
                  <a:rPr lang="en-CA" dirty="0">
                    <a:solidFill>
                      <a:schemeClr val="tx1"/>
                    </a:solidFill>
                  </a:rPr>
                  <a:t> </a:t>
                </a:r>
                <a:r>
                  <a:rPr lang="en-CA" dirty="0"/>
                  <a:t>is </a:t>
                </a:r>
                <a14:m>
                  <m:oMath xmlns:m="http://schemas.openxmlformats.org/officeDocument/2006/math">
                    <m:r>
                      <a:rPr lang="en-US" b="0" i="1" dirty="0" smtClean="0">
                        <a:latin typeface="Cambria Math" panose="02040503050406030204" pitchFamily="18" charset="0"/>
                      </a:rPr>
                      <m:t>𝑅</m:t>
                    </m:r>
                    <m:r>
                      <a:rPr lang="en-US" i="1" baseline="-25000" dirty="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𝑆𝑆𝐵</m:t>
                    </m:r>
                    <m:r>
                      <a:rPr lang="en-US" i="1" baseline="-25000" dirty="0">
                        <a:latin typeface="Cambria Math" panose="02040503050406030204" pitchFamily="18" charset="0"/>
                      </a:rPr>
                      <m:t>0</m:t>
                    </m:r>
                  </m:oMath>
                </a14:m>
                <a:r>
                  <a:rPr lang="en-CA" dirty="0"/>
                  <a:t> (i.e., survival rate)</a:t>
                </a:r>
                <a:endParaRPr lang="en-CA" strike="sngStrik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08391" cy="4351338"/>
              </a:xfrm>
              <a:blipFill>
                <a:blip r:embed="rId6"/>
                <a:stretch>
                  <a:fillRect l="-924"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Reference Points </a:t>
                </a:r>
                <a:r>
                  <a:rPr lang="en-US" sz="3600" b="1" dirty="0">
                    <a:solidFill>
                      <a:schemeClr val="accent6">
                        <a:lumMod val="75000"/>
                      </a:schemeClr>
                    </a:solidFill>
                  </a:rPr>
                  <a:t>1. Unfished Equilibrium Biomass </a:t>
                </a:r>
                <a14:m>
                  <m:oMath xmlns:m="http://schemas.openxmlformats.org/officeDocument/2006/math">
                    <m:r>
                      <a:rPr lang="en-US" sz="3600" b="1" i="1" dirty="0">
                        <a:solidFill>
                          <a:schemeClr val="accent6">
                            <a:lumMod val="75000"/>
                          </a:schemeClr>
                        </a:solidFill>
                        <a:latin typeface="Cambria Math" panose="02040503050406030204" pitchFamily="18" charset="0"/>
                      </a:rPr>
                      <m:t>𝑩</m:t>
                    </m:r>
                    <m:r>
                      <a:rPr lang="en-US" sz="3600" b="1" i="1" baseline="-25000" dirty="0">
                        <a:solidFill>
                          <a:schemeClr val="accent6">
                            <a:lumMod val="75000"/>
                          </a:schemeClr>
                        </a:solidFill>
                        <a:latin typeface="Cambria Math" panose="02040503050406030204" pitchFamily="18" charset="0"/>
                      </a:rPr>
                      <m:t>𝟎</m:t>
                    </m:r>
                  </m:oMath>
                </a14:m>
                <a:endParaRPr lang="en-CA" sz="3600"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79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3955FC7-4603-4317-B47A-24C8CA3798D1}"/>
              </a:ext>
            </a:extLst>
          </p:cNvPr>
          <p:cNvCxnSpPr>
            <a:cxnSpLocks/>
          </p:cNvCxnSpPr>
          <p:nvPr/>
        </p:nvCxnSpPr>
        <p:spPr>
          <a:xfrm flipV="1">
            <a:off x="3495107" y="5375079"/>
            <a:ext cx="5669675" cy="778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AA7337-45E7-4B78-AF29-CE19215A7431}"/>
                  </a:ext>
                </a:extLst>
              </p:cNvPr>
              <p:cNvSpPr txBox="1"/>
              <p:nvPr/>
            </p:nvSpPr>
            <p:spPr>
              <a:xfrm>
                <a:off x="9329244" y="5195075"/>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2" name="TextBox 11">
                <a:extLst>
                  <a:ext uri="{FF2B5EF4-FFF2-40B4-BE49-F238E27FC236}">
                    <a16:creationId xmlns:a16="http://schemas.microsoft.com/office/drawing/2014/main" id="{CEAA7337-45E7-4B78-AF29-CE19215A7431}"/>
                  </a:ext>
                </a:extLst>
              </p:cNvPr>
              <p:cNvSpPr txBox="1">
                <a:spLocks noRot="1" noChangeAspect="1" noMove="1" noResize="1" noEditPoints="1" noAdjustHandles="1" noChangeArrowheads="1" noChangeShapeType="1" noTextEdit="1"/>
              </p:cNvSpPr>
              <p:nvPr/>
            </p:nvSpPr>
            <p:spPr>
              <a:xfrm>
                <a:off x="9329244" y="5195075"/>
                <a:ext cx="2523320" cy="369332"/>
              </a:xfrm>
              <a:prstGeom prst="rect">
                <a:avLst/>
              </a:prstGeom>
              <a:blipFill>
                <a:blip r:embed="rId7"/>
                <a:stretch>
                  <a:fillRect l="-1932" t="-8197" b="-24590"/>
                </a:stretch>
              </a:blipFill>
            </p:spPr>
            <p:txBody>
              <a:bodyPr/>
              <a:lstStyle/>
              <a:p>
                <a:r>
                  <a:rPr lang="en-US">
                    <a:noFill/>
                  </a:rPr>
                  <a:t> </a:t>
                </a:r>
              </a:p>
            </p:txBody>
          </p:sp>
        </mc:Fallback>
      </mc:AlternateContent>
      <p:sp>
        <p:nvSpPr>
          <p:cNvPr id="4" name="TextBox 3"/>
          <p:cNvSpPr txBox="1"/>
          <p:nvPr/>
        </p:nvSpPr>
        <p:spPr>
          <a:xfrm>
            <a:off x="9329244" y="3216464"/>
            <a:ext cx="2604655" cy="1569660"/>
          </a:xfrm>
          <a:prstGeom prst="rect">
            <a:avLst/>
          </a:prstGeom>
          <a:noFill/>
          <a:ln>
            <a:solidFill>
              <a:schemeClr val="tx2"/>
            </a:solidFill>
          </a:ln>
        </p:spPr>
        <p:txBody>
          <a:bodyPr wrap="square" rtlCol="0">
            <a:spAutoFit/>
          </a:bodyPr>
          <a:lstStyle/>
          <a:p>
            <a:pPr algn="ctr"/>
            <a:r>
              <a:rPr lang="en-US" sz="2400" dirty="0">
                <a:solidFill>
                  <a:schemeClr val="tx2"/>
                </a:solidFill>
              </a:rPr>
              <a:t>We saw this survival rate earlier in the recruitment section</a:t>
            </a:r>
          </a:p>
        </p:txBody>
      </p:sp>
      <p:sp>
        <p:nvSpPr>
          <p:cNvPr id="8" name="Slide Number Placeholder 7"/>
          <p:cNvSpPr>
            <a:spLocks noGrp="1"/>
          </p:cNvSpPr>
          <p:nvPr>
            <p:ph type="sldNum" sz="quarter" idx="12"/>
          </p:nvPr>
        </p:nvSpPr>
        <p:spPr/>
        <p:txBody>
          <a:bodyPr/>
          <a:lstStyle/>
          <a:p>
            <a:fld id="{EEDFA2F9-C25F-4A63-B46B-7B5C200A39D1}" type="slidenum">
              <a:rPr lang="en-CA" smtClean="0"/>
              <a:t>87</a:t>
            </a:fld>
            <a:endParaRPr lang="en-CA"/>
          </a:p>
        </p:txBody>
      </p:sp>
    </p:spTree>
    <p:extLst>
      <p:ext uri="{BB962C8B-B14F-4D97-AF65-F5344CB8AC3E}">
        <p14:creationId xmlns:p14="http://schemas.microsoft.com/office/powerpoint/2010/main" val="1003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30623" y="1825625"/>
                <a:ext cx="10515600" cy="4351338"/>
              </a:xfrm>
            </p:spPr>
            <p:txBody>
              <a:bodyPr>
                <a:normAutofit/>
              </a:bodyPr>
              <a:lstStyle/>
              <a:p>
                <a:r>
                  <a:rPr lang="en-US" dirty="0"/>
                  <a:t>To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i="1">
                        <a:latin typeface="Cambria Math" panose="02040503050406030204" pitchFamily="18" charset="0"/>
                      </a:rPr>
                      <m:t> </m:t>
                    </m:r>
                  </m:oMath>
                </a14:m>
                <a:r>
                  <a:rPr lang="en-US" dirty="0"/>
                  <a:t>we needed the unfished SSB-per-recruit and the SRR</a:t>
                </a:r>
              </a:p>
              <a:p>
                <a:r>
                  <a:rPr lang="en-US" dirty="0"/>
                  <a:t>To calculate an equilibrium biomass from fishing at a constant specified </a:t>
                </a:r>
                <a14:m>
                  <m:oMath xmlns:m="http://schemas.openxmlformats.org/officeDocument/2006/math">
                    <m:r>
                      <a:rPr lang="en-US" i="1" dirty="0" smtClean="0">
                        <a:latin typeface="Cambria Math" panose="02040503050406030204" pitchFamily="18" charset="0"/>
                      </a:rPr>
                      <m:t>𝐹</m:t>
                    </m:r>
                  </m:oMath>
                </a14:m>
                <a:r>
                  <a:rPr lang="en-US" dirty="0"/>
                  <a:t> (e.g.,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𝑀𝑆𝑌</m:t>
                        </m:r>
                      </m:sub>
                    </m:sSub>
                  </m:oMath>
                </a14:m>
                <a:r>
                  <a:rPr lang="en-US" dirty="0"/>
                  <a:t>) we will also use SSB-per-recruit and the SRR</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sp>
        <p:nvSpPr>
          <p:cNvPr id="5" name="TextBox 4">
            <a:extLst>
              <a:ext uri="{FF2B5EF4-FFF2-40B4-BE49-F238E27FC236}">
                <a16:creationId xmlns:a16="http://schemas.microsoft.com/office/drawing/2014/main" id="{148F10F5-EB5D-475B-9494-E59F86F15E50}"/>
              </a:ext>
            </a:extLst>
          </p:cNvPr>
          <p:cNvSpPr txBox="1"/>
          <p:nvPr/>
        </p:nvSpPr>
        <p:spPr>
          <a:xfrm>
            <a:off x="1403420" y="4143642"/>
            <a:ext cx="9119108" cy="1384995"/>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endParaRPr lang="en-CA" sz="2800" dirty="0"/>
          </a:p>
          <a:p>
            <a:pPr algn="ctr"/>
            <a:r>
              <a:rPr lang="en-CA" sz="2800" dirty="0"/>
              <a:t>Equilibrium Biomass = </a:t>
            </a:r>
            <a:r>
              <a:rPr lang="en-US" sz="2800" dirty="0"/>
              <a:t>SSB-per-recruit </a:t>
            </a:r>
            <a:r>
              <a:rPr lang="en-CA" sz="2800" dirty="0"/>
              <a:t>× number of recruits</a:t>
            </a:r>
            <a:r>
              <a:rPr lang="en-US" sz="2800" dirty="0"/>
              <a:t> </a:t>
            </a:r>
            <a:endParaRPr lang="en-CA" sz="2800" dirty="0"/>
          </a:p>
          <a:p>
            <a:pPr algn="ctr"/>
            <a:endParaRPr lang="en-US" sz="2800" dirty="0"/>
          </a:p>
        </p:txBody>
      </p:sp>
      <p:sp>
        <p:nvSpPr>
          <p:cNvPr id="4" name="Slide Number Placeholder 3"/>
          <p:cNvSpPr>
            <a:spLocks noGrp="1"/>
          </p:cNvSpPr>
          <p:nvPr>
            <p:ph type="sldNum" sz="quarter" idx="12"/>
          </p:nvPr>
        </p:nvSpPr>
        <p:spPr/>
        <p:txBody>
          <a:bodyPr/>
          <a:lstStyle/>
          <a:p>
            <a:fld id="{EEDFA2F9-C25F-4A63-B46B-7B5C200A39D1}" type="slidenum">
              <a:rPr lang="en-CA" smtClean="0"/>
              <a:t>88</a:t>
            </a:fld>
            <a:endParaRPr lang="en-CA"/>
          </a:p>
        </p:txBody>
      </p:sp>
    </p:spTree>
    <p:extLst>
      <p:ext uri="{BB962C8B-B14F-4D97-AF65-F5344CB8AC3E}">
        <p14:creationId xmlns:p14="http://schemas.microsoft.com/office/powerpoint/2010/main" val="36098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0515600" cy="4351338"/>
              </a:xfrm>
            </p:spPr>
            <p:txBody>
              <a:bodyPr>
                <a:normAutofit/>
              </a:bodyPr>
              <a:lstStyle/>
              <a:p>
                <a:r>
                  <a:rPr lang="en-US" dirty="0"/>
                  <a:t>When </a:t>
                </a:r>
                <a14:m>
                  <m:oMath xmlns:m="http://schemas.openxmlformats.org/officeDocument/2006/math">
                    <m:r>
                      <a:rPr lang="en-US" i="1" dirty="0">
                        <a:latin typeface="Cambria Math" panose="02040503050406030204" pitchFamily="18" charset="0"/>
                      </a:rPr>
                      <m:t>𝐹</m:t>
                    </m:r>
                  </m:oMath>
                </a14:m>
                <a:r>
                  <a:rPr lang="en-US" dirty="0"/>
                  <a:t> increases from 0, the SSB-per-recruit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𝐹</m:t>
                        </m:r>
                      </m:sub>
                    </m:sSub>
                  </m:oMath>
                </a14:m>
                <a:r>
                  <a:rPr lang="en-US" dirty="0"/>
                  <a:t>) decreases from the unfished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rPr>
                          <m:t>0</m:t>
                        </m:r>
                      </m:sub>
                    </m:sSub>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0515600" cy="4351338"/>
              </a:xfrm>
              <a:blipFill>
                <a:blip r:embed="rId2"/>
                <a:stretch>
                  <a:fillRect l="-1043" t="-2241"/>
                </a:stretch>
              </a:blipFill>
            </p:spPr>
            <p:txBody>
              <a:bodyPr/>
              <a:lstStyle/>
              <a:p>
                <a:r>
                  <a:rPr lang="en-US">
                    <a:noFill/>
                  </a:rPr>
                  <a:t> </a:t>
                </a:r>
              </a:p>
            </p:txBody>
          </p:sp>
        </mc:Fallback>
      </mc:AlternateContent>
      <p:sp>
        <p:nvSpPr>
          <p:cNvPr id="2" name="Title 1"/>
          <p:cNvSpPr>
            <a:spLocks noGrp="1"/>
          </p:cNvSpPr>
          <p:nvPr>
            <p:ph type="title"/>
          </p:nvPr>
        </p:nvSpPr>
        <p:spPr>
          <a:xfrm>
            <a:off x="838200" y="365125"/>
            <a:ext cx="10841182"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p:pic>
        <p:nvPicPr>
          <p:cNvPr id="7" name="Picture 6">
            <a:extLst>
              <a:ext uri="{FF2B5EF4-FFF2-40B4-BE49-F238E27FC236}">
                <a16:creationId xmlns:a16="http://schemas.microsoft.com/office/drawing/2014/main" id="{CDB265D6-CE34-43C2-BB64-149771E8A3A7}"/>
              </a:ext>
            </a:extLst>
          </p:cNvPr>
          <p:cNvPicPr>
            <a:picLocks noChangeAspect="1"/>
          </p:cNvPicPr>
          <p:nvPr/>
        </p:nvPicPr>
        <p:blipFill>
          <a:blip r:embed="rId3"/>
          <a:stretch>
            <a:fillRect/>
          </a:stretch>
        </p:blipFill>
        <p:spPr>
          <a:xfrm>
            <a:off x="2775880" y="2805546"/>
            <a:ext cx="6640240" cy="39398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C3A88F-BDE2-4402-A460-B975E1123F7F}"/>
                  </a:ext>
                </a:extLst>
              </p:cNvPr>
              <p:cNvSpPr txBox="1"/>
              <p:nvPr/>
            </p:nvSpPr>
            <p:spPr>
              <a:xfrm>
                <a:off x="2020603" y="3096491"/>
                <a:ext cx="755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b="0" i="1"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8" name="TextBox 7">
                <a:extLst>
                  <a:ext uri="{FF2B5EF4-FFF2-40B4-BE49-F238E27FC236}">
                    <a16:creationId xmlns:a16="http://schemas.microsoft.com/office/drawing/2014/main" id="{55C3A88F-BDE2-4402-A460-B975E1123F7F}"/>
                  </a:ext>
                </a:extLst>
              </p:cNvPr>
              <p:cNvSpPr txBox="1">
                <a:spLocks noRot="1" noChangeAspect="1" noMove="1" noResize="1" noEditPoints="1" noAdjustHandles="1" noChangeArrowheads="1" noChangeShapeType="1" noTextEdit="1"/>
              </p:cNvSpPr>
              <p:nvPr/>
            </p:nvSpPr>
            <p:spPr>
              <a:xfrm>
                <a:off x="2020603" y="3096491"/>
                <a:ext cx="755277" cy="369332"/>
              </a:xfrm>
              <a:prstGeom prst="rect">
                <a:avLst/>
              </a:prstGeom>
              <a:blipFill>
                <a:blip r:embed="rId4"/>
                <a:stretch>
                  <a:fillRect b="-49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F823E06-F0F1-43F7-A179-06D9D3EAEF57}"/>
              </a:ext>
            </a:extLst>
          </p:cNvPr>
          <p:cNvCxnSpPr/>
          <p:nvPr/>
        </p:nvCxnSpPr>
        <p:spPr>
          <a:xfrm>
            <a:off x="2628900" y="3283527"/>
            <a:ext cx="9040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89</a:t>
            </a:fld>
            <a:endParaRPr lang="en-CA"/>
          </a:p>
        </p:txBody>
      </p:sp>
    </p:spTree>
    <p:extLst>
      <p:ext uri="{BB962C8B-B14F-4D97-AF65-F5344CB8AC3E}">
        <p14:creationId xmlns:p14="http://schemas.microsoft.com/office/powerpoint/2010/main" val="308685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882" y="364044"/>
            <a:ext cx="10515600" cy="1325563"/>
          </a:xfrm>
        </p:spPr>
        <p:txBody>
          <a:bodyPr/>
          <a:lstStyle/>
          <a:p>
            <a:r>
              <a:rPr lang="en-US" dirty="0"/>
              <a:t>What are reference points?</a:t>
            </a:r>
          </a:p>
        </p:txBody>
      </p:sp>
      <p:sp>
        <p:nvSpPr>
          <p:cNvPr id="3" name="Content Placeholder 2"/>
          <p:cNvSpPr>
            <a:spLocks noGrp="1"/>
          </p:cNvSpPr>
          <p:nvPr>
            <p:ph idx="1"/>
          </p:nvPr>
        </p:nvSpPr>
        <p:spPr>
          <a:xfrm>
            <a:off x="491666" y="2398198"/>
            <a:ext cx="10681741" cy="3947184"/>
          </a:xfrm>
          <a:ln w="19050">
            <a:solidFill>
              <a:schemeClr val="tx2"/>
            </a:solidFill>
          </a:ln>
        </p:spPr>
        <p:txBody>
          <a:bodyPr/>
          <a:lstStyle/>
          <a:p>
            <a:pPr marL="0" indent="0">
              <a:buNone/>
            </a:pPr>
            <a:r>
              <a:rPr lang="en-US" dirty="0">
                <a:solidFill>
                  <a:schemeClr val="tx2"/>
                </a:solidFill>
              </a:rPr>
              <a:t>“Reference points are </a:t>
            </a:r>
            <a:r>
              <a:rPr lang="en-US" b="1" dirty="0">
                <a:solidFill>
                  <a:schemeClr val="tx2"/>
                </a:solidFill>
              </a:rPr>
              <a:t>operational or measurable benchmarks </a:t>
            </a:r>
            <a:r>
              <a:rPr lang="en-US" dirty="0">
                <a:solidFill>
                  <a:schemeClr val="tx2"/>
                </a:solidFill>
              </a:rPr>
              <a:t>that identify </a:t>
            </a:r>
            <a:r>
              <a:rPr lang="en-US" b="1" dirty="0">
                <a:solidFill>
                  <a:schemeClr val="tx2"/>
                </a:solidFill>
              </a:rPr>
              <a:t>targets</a:t>
            </a:r>
            <a:r>
              <a:rPr lang="en-US" dirty="0">
                <a:solidFill>
                  <a:schemeClr val="tx2"/>
                </a:solidFill>
              </a:rPr>
              <a:t> </a:t>
            </a:r>
            <a:r>
              <a:rPr lang="en-US" b="1" dirty="0">
                <a:solidFill>
                  <a:schemeClr val="tx2"/>
                </a:solidFill>
              </a:rPr>
              <a:t>to be achieved </a:t>
            </a:r>
            <a:r>
              <a:rPr lang="en-US" dirty="0">
                <a:solidFill>
                  <a:schemeClr val="tx2"/>
                </a:solidFill>
              </a:rPr>
              <a:t>on average, </a:t>
            </a:r>
            <a:r>
              <a:rPr lang="en-US" b="1" dirty="0">
                <a:solidFill>
                  <a:schemeClr val="tx2"/>
                </a:solidFill>
              </a:rPr>
              <a:t>limits</a:t>
            </a:r>
            <a:r>
              <a:rPr lang="en-US" dirty="0">
                <a:solidFill>
                  <a:schemeClr val="tx2"/>
                </a:solidFill>
              </a:rPr>
              <a:t> </a:t>
            </a:r>
            <a:r>
              <a:rPr lang="en-US" b="1" dirty="0">
                <a:solidFill>
                  <a:schemeClr val="tx2"/>
                </a:solidFill>
              </a:rPr>
              <a:t>to be avoided</a:t>
            </a:r>
            <a:r>
              <a:rPr lang="en-US" dirty="0">
                <a:solidFill>
                  <a:schemeClr val="tx2"/>
                </a:solidFill>
              </a:rPr>
              <a:t>, or </a:t>
            </a:r>
            <a:r>
              <a:rPr lang="en-US" b="1" dirty="0">
                <a:solidFill>
                  <a:schemeClr val="tx2"/>
                </a:solidFill>
              </a:rPr>
              <a:t>triggers</a:t>
            </a:r>
            <a:r>
              <a:rPr lang="en-US" dirty="0">
                <a:solidFill>
                  <a:schemeClr val="tx2"/>
                </a:solidFill>
              </a:rPr>
              <a:t> to initiate specific management responses.</a:t>
            </a:r>
          </a:p>
          <a:p>
            <a:pPr marL="0" indent="0">
              <a:buNone/>
            </a:pPr>
            <a:r>
              <a:rPr lang="en-US" dirty="0">
                <a:solidFill>
                  <a:schemeClr val="tx2"/>
                </a:solidFill>
              </a:rPr>
              <a:t> </a:t>
            </a:r>
          </a:p>
          <a:p>
            <a:pPr marL="0" indent="0">
              <a:buNone/>
            </a:pPr>
            <a:r>
              <a:rPr lang="en-US" dirty="0">
                <a:solidFill>
                  <a:schemeClr val="tx2"/>
                </a:solidFill>
              </a:rPr>
              <a:t>A fishery is expected to approach or fluctuate around a </a:t>
            </a:r>
            <a:r>
              <a:rPr lang="en-US" b="1" dirty="0">
                <a:solidFill>
                  <a:schemeClr val="tx2"/>
                </a:solidFill>
              </a:rPr>
              <a:t>target reference point</a:t>
            </a:r>
            <a:r>
              <a:rPr lang="en-US" dirty="0">
                <a:solidFill>
                  <a:schemeClr val="tx2"/>
                </a:solidFill>
              </a:rPr>
              <a:t>, to have a very high probability [e.g., at least 90%] of not violating a </a:t>
            </a:r>
            <a:r>
              <a:rPr lang="en-US" b="1" dirty="0">
                <a:solidFill>
                  <a:schemeClr val="tx2"/>
                </a:solidFill>
              </a:rPr>
              <a:t>limit reference point</a:t>
            </a:r>
            <a:r>
              <a:rPr lang="en-US" dirty="0">
                <a:solidFill>
                  <a:schemeClr val="tx2"/>
                </a:solidFill>
              </a:rPr>
              <a:t>, and to have trigger reference points [Operational Control Points] and planned management responses that achieve these two outcomes.”</a:t>
            </a:r>
          </a:p>
        </p:txBody>
      </p:sp>
      <p:pic>
        <p:nvPicPr>
          <p:cNvPr id="5" name="Picture 4"/>
          <p:cNvPicPr>
            <a:picLocks noChangeAspect="1"/>
          </p:cNvPicPr>
          <p:nvPr/>
        </p:nvPicPr>
        <p:blipFill>
          <a:blip r:embed="rId2"/>
          <a:stretch>
            <a:fillRect/>
          </a:stretch>
        </p:blipFill>
        <p:spPr>
          <a:xfrm>
            <a:off x="7997252" y="1"/>
            <a:ext cx="4194748" cy="2326178"/>
          </a:xfrm>
          <a:prstGeom prst="rect">
            <a:avLst/>
          </a:prstGeom>
        </p:spPr>
      </p:pic>
      <p:sp>
        <p:nvSpPr>
          <p:cNvPr id="4" name="Slide Number Placeholder 3"/>
          <p:cNvSpPr>
            <a:spLocks noGrp="1"/>
          </p:cNvSpPr>
          <p:nvPr>
            <p:ph type="sldNum" sz="quarter" idx="12"/>
          </p:nvPr>
        </p:nvSpPr>
        <p:spPr/>
        <p:txBody>
          <a:bodyPr/>
          <a:lstStyle/>
          <a:p>
            <a:fld id="{EEDFA2F9-C25F-4A63-B46B-7B5C200A39D1}" type="slidenum">
              <a:rPr lang="en-CA" smtClean="0"/>
              <a:t>9</a:t>
            </a:fld>
            <a:endParaRPr lang="en-CA"/>
          </a:p>
        </p:txBody>
      </p:sp>
    </p:spTree>
    <p:extLst>
      <p:ext uri="{BB962C8B-B14F-4D97-AF65-F5344CB8AC3E}">
        <p14:creationId xmlns:p14="http://schemas.microsoft.com/office/powerpoint/2010/main" val="36445297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A line with slope </a:t>
                </a:r>
                <a:r>
                  <a:rPr lang="en-US" dirty="0">
                    <a:solidFill>
                      <a:srgbClr val="0000FF"/>
                    </a:solidFill>
                  </a:rPr>
                  <a:t>1/</a:t>
                </a:r>
                <a14:m>
                  <m:oMath xmlns:m="http://schemas.openxmlformats.org/officeDocument/2006/math">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i="1">
                            <a:solidFill>
                              <a:srgbClr val="0000FF"/>
                            </a:solidFill>
                            <a:latin typeface="Cambria Math" panose="02040503050406030204" pitchFamily="18" charset="0"/>
                          </a:rPr>
                          <m:t>𝐹</m:t>
                        </m:r>
                      </m:sub>
                    </m:sSub>
                  </m:oMath>
                </a14:m>
                <a:r>
                  <a:rPr lang="en-US" dirty="0">
                    <a:solidFill>
                      <a:srgbClr val="0000FF"/>
                    </a:solidFill>
                  </a:rPr>
                  <a:t> </a:t>
                </a:r>
                <a:r>
                  <a:rPr lang="en-US" dirty="0"/>
                  <a:t>that represents the recruits per spawning biomass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or survival rate at </a:t>
                </a:r>
                <a14:m>
                  <m:oMath xmlns:m="http://schemas.openxmlformats.org/officeDocument/2006/math">
                    <m:r>
                      <a:rPr lang="en-US" i="1" dirty="0" smtClean="0">
                        <a:latin typeface="Cambria Math" panose="02040503050406030204" pitchFamily="18" charset="0"/>
                      </a:rPr>
                      <m:t>𝐹</m:t>
                    </m:r>
                  </m:oMath>
                </a14:m>
                <a:r>
                  <a:rPr lang="en-US" dirty="0"/>
                  <a:t>) and is steeper than </a:t>
                </a:r>
                <a:r>
                  <a:rPr lang="en-US" dirty="0">
                    <a:solidFill>
                      <a:srgbClr val="FF0000"/>
                    </a:solidFill>
                  </a:rPr>
                  <a:t>1/</a:t>
                </a:r>
                <a14:m>
                  <m:oMath xmlns:m="http://schemas.openxmlformats.org/officeDocument/2006/math">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i="1">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3"/>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27327"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3" name="TextBox 12"/>
              <p:cNvSpPr txBox="1"/>
              <p:nvPr/>
            </p:nvSpPr>
            <p:spPr>
              <a:xfrm>
                <a:off x="7814002" y="3056317"/>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814002" y="3056317"/>
                <a:ext cx="1185399" cy="369332"/>
              </a:xfrm>
              <a:prstGeom prst="rect">
                <a:avLst/>
              </a:prstGeom>
              <a:blipFill>
                <a:blip r:embed="rId4"/>
                <a:stretch>
                  <a:fillRect l="-4639" t="-8197" b="-24590"/>
                </a:stretch>
              </a:blipFill>
            </p:spPr>
            <p:txBody>
              <a:bodyPr/>
              <a:lstStyle/>
              <a:p>
                <a:r>
                  <a:rPr lang="en-US">
                    <a:noFill/>
                  </a:rPr>
                  <a:t> </a:t>
                </a:r>
              </a:p>
            </p:txBody>
          </p:sp>
        </mc:Fallback>
      </mc:AlternateContent>
      <p:cxnSp>
        <p:nvCxnSpPr>
          <p:cNvPr id="15" name="Straight Arrow Connector 14"/>
          <p:cNvCxnSpPr/>
          <p:nvPr/>
        </p:nvCxnSpPr>
        <p:spPr>
          <a:xfrm>
            <a:off x="8381337" y="3425649"/>
            <a:ext cx="1" cy="1771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2FD1728-DD8A-40A0-AFD4-1E64BF0398DA}"/>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A62BFA-BB3D-4D10-869E-C49EDDD81EC4}"/>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034BE5-A61D-4D88-8A54-F94B8DCCDDD7}"/>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17" name="TextBox 16">
                <a:extLst>
                  <a:ext uri="{FF2B5EF4-FFF2-40B4-BE49-F238E27FC236}">
                    <a16:creationId xmlns:a16="http://schemas.microsoft.com/office/drawing/2014/main" id="{40034BE5-A61D-4D88-8A54-F94B8DCCDDD7}"/>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5"/>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867E5C-D5DA-4D68-9785-10D97A0A366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0" name="TextBox 19">
                <a:extLst>
                  <a:ext uri="{FF2B5EF4-FFF2-40B4-BE49-F238E27FC236}">
                    <a16:creationId xmlns:a16="http://schemas.microsoft.com/office/drawing/2014/main" id="{7B867E5C-D5DA-4D68-9785-10D97A0A366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6"/>
                <a:stretch>
                  <a:fillRect l="-2153" b="-101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EDFA2F9-C25F-4A63-B46B-7B5C200A39D1}" type="slidenum">
              <a:rPr lang="en-CA" smtClean="0"/>
              <a:t>90</a:t>
            </a:fld>
            <a:endParaRPr lang="en-CA"/>
          </a:p>
        </p:txBody>
      </p:sp>
    </p:spTree>
    <p:extLst>
      <p:ext uri="{BB962C8B-B14F-4D97-AF65-F5344CB8AC3E}">
        <p14:creationId xmlns:p14="http://schemas.microsoft.com/office/powerpoint/2010/main" val="206183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687259" cy="4351338"/>
              </a:xfrm>
            </p:spPr>
            <p:txBody>
              <a:bodyPr/>
              <a:lstStyle/>
              <a:p>
                <a:r>
                  <a:rPr lang="en-US" dirty="0"/>
                  <a:t>This line intersects the SRR at a lower biomass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than </a:t>
                </a:r>
                <a14:m>
                  <m:oMath xmlns:m="http://schemas.openxmlformats.org/officeDocument/2006/math">
                    <m:r>
                      <a:rPr lang="en-US" i="1" dirty="0">
                        <a:solidFill>
                          <a:srgbClr val="FF0000"/>
                        </a:solidFill>
                        <a:latin typeface="Cambria Math" panose="02040503050406030204" pitchFamily="18" charset="0"/>
                      </a:rPr>
                      <m:t>𝑆𝑆𝐵</m:t>
                    </m:r>
                    <m:r>
                      <a:rPr lang="en-US" i="1" baseline="-25000" dirty="0">
                        <a:solidFill>
                          <a:srgbClr val="FF0000"/>
                        </a:solidFill>
                        <a:latin typeface="Cambria Math" panose="02040503050406030204" pitchFamily="18"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687259" cy="4351338"/>
              </a:xfrm>
              <a:blipFill>
                <a:blip r:embed="rId6"/>
                <a:stretch>
                  <a:fillRect l="-969" t="-224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91</a:t>
            </a:fld>
            <a:endParaRPr lang="en-CA"/>
          </a:p>
        </p:txBody>
      </p:sp>
    </p:spTree>
    <p:extLst>
      <p:ext uri="{BB962C8B-B14F-4D97-AF65-F5344CB8AC3E}">
        <p14:creationId xmlns:p14="http://schemas.microsoft.com/office/powerpoint/2010/main" val="39941235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18664"/>
                <a:ext cx="10687259" cy="4351338"/>
              </a:xfrm>
            </p:spPr>
            <p:txBody>
              <a:bodyPr/>
              <a:lstStyle/>
              <a:p>
                <a:r>
                  <a:rPr lang="en-US" dirty="0"/>
                  <a:t>The equilibrium SSB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endParaRPr lang="en-US" baseline="-25000" dirty="0">
                  <a:solidFill>
                    <a:srgbClr val="0000FF"/>
                  </a:solidFill>
                </a:endParaRPr>
              </a:p>
              <a:p>
                <a:r>
                  <a:rPr lang="en-US" dirty="0"/>
                  <a:t>The equilibrium recruitment at </a:t>
                </a:r>
                <a14:m>
                  <m:oMath xmlns:m="http://schemas.openxmlformats.org/officeDocument/2006/math">
                    <m:r>
                      <a:rPr lang="en-US" i="1" dirty="0">
                        <a:latin typeface="Cambria Math" panose="02040503050406030204" pitchFamily="18" charset="0"/>
                      </a:rPr>
                      <m:t>𝐹</m:t>
                    </m:r>
                    <m:r>
                      <a:rPr lang="en-US" i="1" dirty="0">
                        <a:latin typeface="Cambria Math" panose="02040503050406030204" pitchFamily="18" charset="0"/>
                      </a:rPr>
                      <m:t> </m:t>
                    </m:r>
                  </m:oMath>
                </a14:m>
                <a:r>
                  <a:rPr lang="en-US" dirty="0"/>
                  <a:t>is </a:t>
                </a:r>
                <a14:m>
                  <m:oMath xmlns:m="http://schemas.openxmlformats.org/officeDocument/2006/math">
                    <m:r>
                      <a:rPr lang="en-US" i="1" dirty="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18664"/>
                <a:ext cx="10687259" cy="4351338"/>
              </a:xfrm>
              <a:blipFill>
                <a:blip r:embed="rId6"/>
                <a:stretch>
                  <a:fillRect l="-969" t="-2384"/>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9B5B1C-6477-4E2F-96E7-8E4232584987}"/>
                  </a:ext>
                </a:extLst>
              </p:cNvPr>
              <p:cNvSpPr txBox="1"/>
              <p:nvPr/>
            </p:nvSpPr>
            <p:spPr>
              <a:xfrm>
                <a:off x="7532046" y="1802511"/>
                <a:ext cx="4247283" cy="369332"/>
              </a:xfrm>
              <a:prstGeom prst="rect">
                <a:avLst/>
              </a:prstGeom>
              <a:solidFill>
                <a:schemeClr val="accent1"/>
              </a:solidFill>
              <a:ln>
                <a:solidFill>
                  <a:schemeClr val="tx1"/>
                </a:solidFill>
              </a:ln>
            </p:spPr>
            <p:txBody>
              <a:bodyPr wrap="square">
                <a:spAutoFit/>
              </a:bodyPr>
              <a:lstStyle/>
              <a:p>
                <a:pPr algn="ctr"/>
                <a14:m>
                  <m:oMath xmlns:m="http://schemas.openxmlformats.org/officeDocument/2006/math">
                    <m:r>
                      <a:rPr lang="en-US" i="1" dirty="0" smtClean="0">
                        <a:solidFill>
                          <a:schemeClr val="tx1"/>
                        </a:solidFill>
                        <a:latin typeface="Cambria Math" panose="02040503050406030204" pitchFamily="18" charset="0"/>
                      </a:rPr>
                      <m:t>𝑆𝑆𝐵</m:t>
                    </m:r>
                    <m:r>
                      <a:rPr lang="en-US" i="1" baseline="-25000" dirty="0" smtClean="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and</a:t>
                </a:r>
                <a:r>
                  <a:rPr lang="en-US" baseline="-25000" dirty="0">
                    <a:solidFill>
                      <a:schemeClr val="tx1"/>
                    </a:solidFill>
                  </a:rPr>
                  <a:t> </a:t>
                </a:r>
                <a14:m>
                  <m:oMath xmlns:m="http://schemas.openxmlformats.org/officeDocument/2006/math">
                    <m:r>
                      <a:rPr lang="en-US" i="1" dirty="0">
                        <a:solidFill>
                          <a:schemeClr val="tx1"/>
                        </a:solidFill>
                        <a:latin typeface="Cambria Math" panose="02040503050406030204" pitchFamily="18" charset="0"/>
                      </a:rPr>
                      <m:t>𝑅</m:t>
                    </m:r>
                    <m:r>
                      <a:rPr lang="en-US" i="1" baseline="-25000" dirty="0">
                        <a:solidFill>
                          <a:schemeClr val="tx1"/>
                        </a:solidFill>
                        <a:latin typeface="Cambria Math" panose="02040503050406030204" pitchFamily="18" charset="0"/>
                      </a:rPr>
                      <m:t>𝐹</m:t>
                    </m:r>
                  </m:oMath>
                </a14:m>
                <a:r>
                  <a:rPr lang="en-US" baseline="-25000" dirty="0">
                    <a:solidFill>
                      <a:schemeClr val="tx1"/>
                    </a:solidFill>
                  </a:rPr>
                  <a:t> </a:t>
                </a:r>
                <a:r>
                  <a:rPr lang="en-US" dirty="0">
                    <a:solidFill>
                      <a:schemeClr val="tx1"/>
                    </a:solidFill>
                  </a:rPr>
                  <a:t>can be calculated for any </a:t>
                </a:r>
                <a14:m>
                  <m:oMath xmlns:m="http://schemas.openxmlformats.org/officeDocument/2006/math">
                    <m:r>
                      <a:rPr lang="en-US" i="1" dirty="0" smtClean="0">
                        <a:solidFill>
                          <a:schemeClr val="tx1"/>
                        </a:solidFill>
                        <a:latin typeface="Cambria Math" panose="02040503050406030204" pitchFamily="18" charset="0"/>
                      </a:rPr>
                      <m:t>𝐹</m:t>
                    </m:r>
                  </m:oMath>
                </a14:m>
                <a:endParaRPr lang="en-US" baseline="-25000" dirty="0">
                  <a:solidFill>
                    <a:schemeClr val="tx1"/>
                  </a:solidFill>
                </a:endParaRPr>
              </a:p>
            </p:txBody>
          </p:sp>
        </mc:Choice>
        <mc:Fallback xmlns="">
          <p:sp>
            <p:nvSpPr>
              <p:cNvPr id="15" name="TextBox 14">
                <a:extLst>
                  <a:ext uri="{FF2B5EF4-FFF2-40B4-BE49-F238E27FC236}">
                    <a16:creationId xmlns:a16="http://schemas.microsoft.com/office/drawing/2014/main" id="{5E9B5B1C-6477-4E2F-96E7-8E4232584987}"/>
                  </a:ext>
                </a:extLst>
              </p:cNvPr>
              <p:cNvSpPr txBox="1">
                <a:spLocks noRot="1" noChangeAspect="1" noMove="1" noResize="1" noEditPoints="1" noAdjustHandles="1" noChangeArrowheads="1" noChangeShapeType="1" noTextEdit="1"/>
              </p:cNvSpPr>
              <p:nvPr/>
            </p:nvSpPr>
            <p:spPr>
              <a:xfrm>
                <a:off x="7532046" y="1802511"/>
                <a:ext cx="4247283" cy="369332"/>
              </a:xfrm>
              <a:prstGeom prst="rect">
                <a:avLst/>
              </a:prstGeom>
              <a:blipFill>
                <a:blip r:embed="rId8"/>
                <a:stretch>
                  <a:fillRect t="-8065" b="-24194"/>
                </a:stretch>
              </a:blipFill>
              <a:ln>
                <a:solidFill>
                  <a:schemeClr val="tx1"/>
                </a:solid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92</a:t>
            </a:fld>
            <a:endParaRPr lang="en-CA"/>
          </a:p>
        </p:txBody>
      </p:sp>
    </p:spTree>
    <p:extLst>
      <p:ext uri="{BB962C8B-B14F-4D97-AF65-F5344CB8AC3E}">
        <p14:creationId xmlns:p14="http://schemas.microsoft.com/office/powerpoint/2010/main" val="26344107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31F2D2C-912F-4852-A762-3082EDE60C83}"/>
              </a:ext>
            </a:extLst>
          </p:cNvPr>
          <p:cNvPicPr>
            <a:picLocks noChangeAspect="1"/>
          </p:cNvPicPr>
          <p:nvPr/>
        </p:nvPicPr>
        <p:blipFill>
          <a:blip r:embed="rId2"/>
          <a:stretch>
            <a:fillRect/>
          </a:stretch>
        </p:blipFill>
        <p:spPr>
          <a:xfrm>
            <a:off x="2325754" y="2632496"/>
            <a:ext cx="7540492" cy="422550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4714E4-FA26-4E23-A7C1-2374634CC5A0}"/>
                  </a:ext>
                </a:extLst>
              </p:cNvPr>
              <p:cNvSpPr txBox="1"/>
              <p:nvPr/>
            </p:nvSpPr>
            <p:spPr>
              <a:xfrm>
                <a:off x="7814002" y="2804183"/>
                <a:ext cx="1185399" cy="369332"/>
              </a:xfrm>
              <a:prstGeom prst="rect">
                <a:avLst/>
              </a:prstGeom>
              <a:noFill/>
            </p:spPr>
            <p:txBody>
              <a:bodyPr wrap="square" rtlCol="0">
                <a:spAutoFit/>
              </a:bodyPr>
              <a:lstStyle/>
              <a:p>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𝑆𝑆𝐵</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𝑅</m:t>
                    </m:r>
                    <m:r>
                      <a:rPr lang="en-US" i="1" baseline="-25000" dirty="0" smtClean="0">
                        <a:solidFill>
                          <a:srgbClr val="FF0000"/>
                        </a:solidFill>
                        <a:latin typeface="Cambria Math" panose="02040503050406030204" pitchFamily="18" charset="0"/>
                      </a:rPr>
                      <m:t>0</m:t>
                    </m:r>
                  </m:oMath>
                </a14:m>
                <a:r>
                  <a:rPr lang="en-US" dirty="0">
                    <a:solidFill>
                      <a:srgbClr val="FF0000"/>
                    </a:solidFill>
                  </a:rPr>
                  <a:t>)</a:t>
                </a:r>
                <a:endParaRPr lang="en-CA" dirty="0">
                  <a:solidFill>
                    <a:srgbClr val="FF0000"/>
                  </a:solidFill>
                </a:endParaRPr>
              </a:p>
            </p:txBody>
          </p:sp>
        </mc:Choice>
        <mc:Fallback xmlns="">
          <p:sp>
            <p:nvSpPr>
              <p:cNvPr id="22" name="TextBox 21">
                <a:extLst>
                  <a:ext uri="{FF2B5EF4-FFF2-40B4-BE49-F238E27FC236}">
                    <a16:creationId xmlns:a16="http://schemas.microsoft.com/office/drawing/2014/main" id="{B04714E4-FA26-4E23-A7C1-2374634CC5A0}"/>
                  </a:ext>
                </a:extLst>
              </p:cNvPr>
              <p:cNvSpPr txBox="1">
                <a:spLocks noRot="1" noChangeAspect="1" noMove="1" noResize="1" noEditPoints="1" noAdjustHandles="1" noChangeArrowheads="1" noChangeShapeType="1" noTextEdit="1"/>
              </p:cNvSpPr>
              <p:nvPr/>
            </p:nvSpPr>
            <p:spPr>
              <a:xfrm>
                <a:off x="7814002" y="2804183"/>
                <a:ext cx="1185399" cy="369332"/>
              </a:xfrm>
              <a:prstGeom prst="rect">
                <a:avLst/>
              </a:prstGeom>
              <a:blipFill>
                <a:blip r:embed="rId3"/>
                <a:stretch>
                  <a:fillRect l="-4639" t="-8197" b="-245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59068EA-BC0C-4789-9249-93001171383C}"/>
              </a:ext>
            </a:extLst>
          </p:cNvPr>
          <p:cNvCxnSpPr>
            <a:cxnSpLocks/>
          </p:cNvCxnSpPr>
          <p:nvPr/>
        </p:nvCxnSpPr>
        <p:spPr>
          <a:xfrm>
            <a:off x="8381338" y="3240983"/>
            <a:ext cx="0" cy="1955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015457-3814-458D-8D55-109FA3BC3B83}"/>
              </a:ext>
            </a:extLst>
          </p:cNvPr>
          <p:cNvCxnSpPr>
            <a:cxnSpLocks/>
          </p:cNvCxnSpPr>
          <p:nvPr/>
        </p:nvCxnSpPr>
        <p:spPr>
          <a:xfrm flipV="1">
            <a:off x="3163475" y="5199843"/>
            <a:ext cx="6319861" cy="8682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391DAA-712B-47AC-8DCB-9ACEFE069D0D}"/>
              </a:ext>
            </a:extLst>
          </p:cNvPr>
          <p:cNvCxnSpPr>
            <a:cxnSpLocks/>
          </p:cNvCxnSpPr>
          <p:nvPr/>
        </p:nvCxnSpPr>
        <p:spPr>
          <a:xfrm flipV="1">
            <a:off x="3117755" y="4594836"/>
            <a:ext cx="6389388" cy="1476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68C2F1-96A5-4075-9355-6B77FA401A83}"/>
                  </a:ext>
                </a:extLst>
              </p:cNvPr>
              <p:cNvSpPr txBox="1"/>
              <p:nvPr/>
            </p:nvSpPr>
            <p:spPr>
              <a:xfrm rot="21156675">
                <a:off x="9496608" y="4808587"/>
                <a:ext cx="2523320" cy="369332"/>
              </a:xfrm>
              <a:prstGeom prst="rect">
                <a:avLst/>
              </a:prstGeom>
              <a:noFill/>
            </p:spPr>
            <p:txBody>
              <a:bodyPr wrap="square" rtlCol="0">
                <a:spAutoFit/>
              </a:bodyPr>
              <a:lstStyle/>
              <a:p>
                <a:r>
                  <a:rPr lang="en-US" dirty="0">
                    <a:solidFill>
                      <a:srgbClr val="FF0000"/>
                    </a:solidFill>
                  </a:rPr>
                  <a:t>Line with slope </a:t>
                </a:r>
                <a14:m>
                  <m:oMath xmlns:m="http://schemas.openxmlformats.org/officeDocument/2006/math">
                    <m:r>
                      <a:rPr lang="en-US" b="0" i="1" dirty="0" smtClean="0">
                        <a:solidFill>
                          <a:srgbClr val="FF0000"/>
                        </a:solidFill>
                        <a:latin typeface="Cambria Math" panose="02040503050406030204" pitchFamily="18" charset="0"/>
                      </a:rPr>
                      <m:t>1/</m:t>
                    </m:r>
                    <m:sSub>
                      <m:sSubPr>
                        <m:ctrlPr>
                          <a:rPr lang="en-CA"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𝜑</m:t>
                        </m:r>
                      </m:e>
                      <m:sub>
                        <m:r>
                          <a:rPr lang="en-US" b="0" i="1" smtClean="0">
                            <a:solidFill>
                              <a:srgbClr val="FF0000"/>
                            </a:solidFill>
                            <a:latin typeface="Cambria Math" panose="02040503050406030204" pitchFamily="18" charset="0"/>
                            <a:ea typeface="Cambria Math" panose="02040503050406030204" pitchFamily="18" charset="0"/>
                          </a:rPr>
                          <m:t>𝐸</m:t>
                        </m:r>
                        <m:r>
                          <a:rPr lang="en-US" i="1">
                            <a:solidFill>
                              <a:srgbClr val="FF0000"/>
                            </a:solidFill>
                            <a:latin typeface="Cambria Math" panose="02040503050406030204" pitchFamily="18" charset="0"/>
                          </a:rPr>
                          <m:t>0</m:t>
                        </m:r>
                      </m:sub>
                    </m:sSub>
                  </m:oMath>
                </a14:m>
                <a:endParaRPr lang="en-CA" dirty="0">
                  <a:solidFill>
                    <a:srgbClr val="FF0000"/>
                  </a:solidFill>
                </a:endParaRPr>
              </a:p>
            </p:txBody>
          </p:sp>
        </mc:Choice>
        <mc:Fallback xmlns="">
          <p:sp>
            <p:nvSpPr>
              <p:cNvPr id="26" name="TextBox 25">
                <a:extLst>
                  <a:ext uri="{FF2B5EF4-FFF2-40B4-BE49-F238E27FC236}">
                    <a16:creationId xmlns:a16="http://schemas.microsoft.com/office/drawing/2014/main" id="{A368C2F1-96A5-4075-9355-6B77FA401A83}"/>
                  </a:ext>
                </a:extLst>
              </p:cNvPr>
              <p:cNvSpPr txBox="1">
                <a:spLocks noRot="1" noChangeAspect="1" noMove="1" noResize="1" noEditPoints="1" noAdjustHandles="1" noChangeArrowheads="1" noChangeShapeType="1" noTextEdit="1"/>
              </p:cNvSpPr>
              <p:nvPr/>
            </p:nvSpPr>
            <p:spPr>
              <a:xfrm rot="21156675">
                <a:off x="9496608" y="4808587"/>
                <a:ext cx="2523320" cy="369332"/>
              </a:xfrm>
              <a:prstGeom prst="rect">
                <a:avLst/>
              </a:prstGeom>
              <a:blipFill>
                <a:blip r:embed="rId4"/>
                <a:stretch>
                  <a:fillRect l="-19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AD1D3C-EAA0-4E70-8ADA-BC86D61E1AE2}"/>
                  </a:ext>
                </a:extLst>
              </p:cNvPr>
              <p:cNvSpPr txBox="1"/>
              <p:nvPr/>
            </p:nvSpPr>
            <p:spPr>
              <a:xfrm rot="20786035">
                <a:off x="9515260" y="4085125"/>
                <a:ext cx="2523320" cy="369332"/>
              </a:xfrm>
              <a:prstGeom prst="rect">
                <a:avLst/>
              </a:prstGeom>
              <a:noFill/>
            </p:spPr>
            <p:txBody>
              <a:bodyPr wrap="square" rtlCol="0">
                <a:spAutoFit/>
              </a:bodyPr>
              <a:lstStyle/>
              <a:p>
                <a:r>
                  <a:rPr lang="en-US" dirty="0">
                    <a:solidFill>
                      <a:srgbClr val="0000FF"/>
                    </a:solidFill>
                  </a:rPr>
                  <a:t>Line with slope </a:t>
                </a:r>
                <a14:m>
                  <m:oMath xmlns:m="http://schemas.openxmlformats.org/officeDocument/2006/math">
                    <m:r>
                      <a:rPr lang="en-US" b="0" i="1" dirty="0" smtClean="0">
                        <a:solidFill>
                          <a:srgbClr val="0000FF"/>
                        </a:solidFill>
                        <a:latin typeface="Cambria Math" panose="02040503050406030204" pitchFamily="18" charset="0"/>
                      </a:rPr>
                      <m:t>1/</m:t>
                    </m:r>
                    <m:sSub>
                      <m:sSubPr>
                        <m:ctrlPr>
                          <a:rPr lang="en-CA"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ea typeface="Cambria Math" panose="02040503050406030204" pitchFamily="18" charset="0"/>
                          </a:rPr>
                          <m:t>𝜑</m:t>
                        </m:r>
                      </m:e>
                      <m:sub>
                        <m:r>
                          <a:rPr lang="en-US" b="0" i="1" smtClean="0">
                            <a:solidFill>
                              <a:srgbClr val="0000FF"/>
                            </a:solidFill>
                            <a:latin typeface="Cambria Math" panose="02040503050406030204" pitchFamily="18" charset="0"/>
                            <a:ea typeface="Cambria Math" panose="02040503050406030204" pitchFamily="18" charset="0"/>
                          </a:rPr>
                          <m:t>𝐹</m:t>
                        </m:r>
                      </m:sub>
                    </m:sSub>
                  </m:oMath>
                </a14:m>
                <a:endParaRPr lang="en-CA" dirty="0">
                  <a:solidFill>
                    <a:srgbClr val="0000FF"/>
                  </a:solidFill>
                </a:endParaRPr>
              </a:p>
            </p:txBody>
          </p:sp>
        </mc:Choice>
        <mc:Fallback xmlns="">
          <p:sp>
            <p:nvSpPr>
              <p:cNvPr id="27" name="TextBox 26">
                <a:extLst>
                  <a:ext uri="{FF2B5EF4-FFF2-40B4-BE49-F238E27FC236}">
                    <a16:creationId xmlns:a16="http://schemas.microsoft.com/office/drawing/2014/main" id="{5FAD1D3C-EAA0-4E70-8ADA-BC86D61E1AE2}"/>
                  </a:ext>
                </a:extLst>
              </p:cNvPr>
              <p:cNvSpPr txBox="1">
                <a:spLocks noRot="1" noChangeAspect="1" noMove="1" noResize="1" noEditPoints="1" noAdjustHandles="1" noChangeArrowheads="1" noChangeShapeType="1" noTextEdit="1"/>
              </p:cNvSpPr>
              <p:nvPr/>
            </p:nvSpPr>
            <p:spPr>
              <a:xfrm rot="20786035">
                <a:off x="9515260" y="4085125"/>
                <a:ext cx="2523320" cy="369332"/>
              </a:xfrm>
              <a:prstGeom prst="rect">
                <a:avLst/>
              </a:prstGeom>
              <a:blipFill>
                <a:blip r:embed="rId5"/>
                <a:stretch>
                  <a:fillRect l="-2153" b="-10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96642"/>
                <a:ext cx="10687259" cy="4351338"/>
              </a:xfrm>
            </p:spPr>
            <p:txBody>
              <a:bodyPr/>
              <a:lstStyle/>
              <a:p>
                <a:r>
                  <a:rPr lang="en-US" dirty="0">
                    <a:solidFill>
                      <a:schemeClr val="accent2"/>
                    </a:solidFill>
                  </a:rPr>
                  <a:t>Line with slope </a:t>
                </a:r>
                <a14:m>
                  <m:oMath xmlns:m="http://schemas.openxmlformats.org/officeDocument/2006/math">
                    <m:r>
                      <a:rPr lang="en-US" i="1" dirty="0">
                        <a:solidFill>
                          <a:schemeClr val="accent2"/>
                        </a:solidFill>
                        <a:latin typeface="Cambria Math" panose="02040503050406030204" pitchFamily="18" charset="0"/>
                      </a:rPr>
                      <m:t>1/</m:t>
                    </m:r>
                    <m:r>
                      <a:rPr lang="en-US" i="1" dirty="0">
                        <a:solidFill>
                          <a:schemeClr val="accent2"/>
                        </a:solidFill>
                        <a:latin typeface="Cambria Math" panose="02040503050406030204" pitchFamily="18" charset="0"/>
                        <a:ea typeface="Cambria Math" panose="02040503050406030204" pitchFamily="18" charset="0"/>
                      </a:rPr>
                      <m:t>𝛼</m:t>
                    </m:r>
                  </m:oMath>
                </a14:m>
                <a:r>
                  <a:rPr lang="en-CA" dirty="0">
                    <a:solidFill>
                      <a:schemeClr val="accent2"/>
                    </a:solidFill>
                  </a:rPr>
                  <a:t> that intersects the SRR at the origin corresponds to </a:t>
                </a:r>
                <a14:m>
                  <m:oMath xmlns:m="http://schemas.openxmlformats.org/officeDocument/2006/math">
                    <m:r>
                      <a:rPr lang="en-CA" i="1" dirty="0">
                        <a:solidFill>
                          <a:schemeClr val="accent2"/>
                        </a:solidFill>
                        <a:latin typeface="Cambria Math" panose="02040503050406030204" pitchFamily="18" charset="0"/>
                      </a:rPr>
                      <m:t>𝐹</m:t>
                    </m:r>
                    <m:r>
                      <a:rPr lang="en-CA" i="1" baseline="-25000" dirty="0" err="1">
                        <a:solidFill>
                          <a:schemeClr val="accent2"/>
                        </a:solidFill>
                        <a:latin typeface="Cambria Math" panose="02040503050406030204" pitchFamily="18" charset="0"/>
                      </a:rPr>
                      <m:t>𝑐𝑟𝑎𝑠h</m:t>
                    </m:r>
                  </m:oMath>
                </a14:m>
                <a:r>
                  <a:rPr lang="en-CA" dirty="0">
                    <a:solidFill>
                      <a:schemeClr val="accent2"/>
                    </a:solidFill>
                  </a:rPr>
                  <a:t> (i.e., </a:t>
                </a:r>
                <a14:m>
                  <m:oMath xmlns:m="http://schemas.openxmlformats.org/officeDocument/2006/math">
                    <m:r>
                      <a:rPr lang="en-US" i="1" dirty="0" smtClean="0">
                        <a:solidFill>
                          <a:schemeClr val="accent2"/>
                        </a:solidFill>
                        <a:latin typeface="Cambria Math" panose="02040503050406030204" pitchFamily="18" charset="0"/>
                      </a:rPr>
                      <m:t>𝑆𝑆𝐵</m:t>
                    </m:r>
                    <m:r>
                      <a:rPr lang="en-US" i="1" baseline="-25000" dirty="0">
                        <a:solidFill>
                          <a:schemeClr val="accent2"/>
                        </a:solidFill>
                        <a:latin typeface="Cambria Math" panose="02040503050406030204" pitchFamily="18" charset="0"/>
                      </a:rPr>
                      <m:t>𝐹</m:t>
                    </m:r>
                  </m:oMath>
                </a14:m>
                <a:r>
                  <a:rPr lang="en-CA" dirty="0">
                    <a:solidFill>
                      <a:schemeClr val="accent2"/>
                    </a:solidFill>
                  </a:rPr>
                  <a:t> =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96642"/>
                <a:ext cx="10687259" cy="4351338"/>
              </a:xfrm>
              <a:blipFill>
                <a:blip r:embed="rId6"/>
                <a:stretch>
                  <a:fillRect l="-969" t="-2381"/>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834255"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1B525F-F264-44B8-BB8B-E5B47407AF2C}"/>
                  </a:ext>
                </a:extLst>
              </p:cNvPr>
              <p:cNvSpPr txBox="1"/>
              <p:nvPr/>
            </p:nvSpPr>
            <p:spPr>
              <a:xfrm>
                <a:off x="5386228" y="2796762"/>
                <a:ext cx="1185399" cy="369332"/>
              </a:xfrm>
              <a:prstGeom prst="rect">
                <a:avLst/>
              </a:prstGeom>
              <a:noFill/>
            </p:spPr>
            <p:txBody>
              <a:bodyPr wrap="square" rtlCol="0">
                <a:spAutoFit/>
              </a:bodyPr>
              <a:lstStyle/>
              <a:p>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𝑆𝑆𝐵</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14:m>
                  <m:oMath xmlns:m="http://schemas.openxmlformats.org/officeDocument/2006/math">
                    <m:r>
                      <a:rPr lang="en-US" i="1" dirty="0" smtClean="0">
                        <a:solidFill>
                          <a:srgbClr val="0000FF"/>
                        </a:solidFill>
                        <a:latin typeface="Cambria Math" panose="02040503050406030204" pitchFamily="18" charset="0"/>
                      </a:rPr>
                      <m:t>𝑅</m:t>
                    </m:r>
                    <m:r>
                      <a:rPr lang="en-US" b="0" i="1" baseline="-25000" dirty="0" smtClean="0">
                        <a:solidFill>
                          <a:srgbClr val="0000FF"/>
                        </a:solidFill>
                        <a:latin typeface="Cambria Math" panose="02040503050406030204" pitchFamily="18" charset="0"/>
                      </a:rPr>
                      <m:t>𝐹</m:t>
                    </m:r>
                  </m:oMath>
                </a14:m>
                <a:r>
                  <a:rPr lang="en-US" dirty="0">
                    <a:solidFill>
                      <a:srgbClr val="0000FF"/>
                    </a:solidFill>
                  </a:rPr>
                  <a:t>)</a:t>
                </a:r>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AE1B525F-F264-44B8-BB8B-E5B47407AF2C}"/>
                  </a:ext>
                </a:extLst>
              </p:cNvPr>
              <p:cNvSpPr txBox="1">
                <a:spLocks noRot="1" noChangeAspect="1" noMove="1" noResize="1" noEditPoints="1" noAdjustHandles="1" noChangeArrowheads="1" noChangeShapeType="1" noTextEdit="1"/>
              </p:cNvSpPr>
              <p:nvPr/>
            </p:nvSpPr>
            <p:spPr>
              <a:xfrm>
                <a:off x="5386228" y="2796762"/>
                <a:ext cx="1185399" cy="369332"/>
              </a:xfrm>
              <a:prstGeom prst="rect">
                <a:avLst/>
              </a:prstGeom>
              <a:blipFill>
                <a:blip r:embed="rId7"/>
                <a:stretch>
                  <a:fillRect l="-4639" t="-10000" b="-2666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574C9EE-B5BC-439E-86F5-BAB7E634CC7A}"/>
              </a:ext>
            </a:extLst>
          </p:cNvPr>
          <p:cNvSpPr/>
          <p:nvPr/>
        </p:nvSpPr>
        <p:spPr>
          <a:xfrm>
            <a:off x="5933208" y="5367207"/>
            <a:ext cx="91440" cy="9144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ED18BAD-0AD3-4D85-977B-751562D8D2BF}"/>
              </a:ext>
            </a:extLst>
          </p:cNvPr>
          <p:cNvCxnSpPr>
            <a:cxnSpLocks/>
          </p:cNvCxnSpPr>
          <p:nvPr/>
        </p:nvCxnSpPr>
        <p:spPr>
          <a:xfrm>
            <a:off x="5978929" y="3240983"/>
            <a:ext cx="0" cy="20203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F251AF-73D9-4D5E-AEE6-BF5B26C71DF1}"/>
              </a:ext>
            </a:extLst>
          </p:cNvPr>
          <p:cNvCxnSpPr>
            <a:cxnSpLocks/>
          </p:cNvCxnSpPr>
          <p:nvPr/>
        </p:nvCxnSpPr>
        <p:spPr>
          <a:xfrm flipV="1">
            <a:off x="3146443" y="2858790"/>
            <a:ext cx="2341114" cy="320933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EDFA2F9-C25F-4A63-B46B-7B5C200A39D1}" type="slidenum">
              <a:rPr lang="en-CA" smtClean="0"/>
              <a:t>93</a:t>
            </a:fld>
            <a:endParaRPr lang="en-CA"/>
          </a:p>
        </p:txBody>
      </p:sp>
    </p:spTree>
    <p:extLst>
      <p:ext uri="{BB962C8B-B14F-4D97-AF65-F5344CB8AC3E}">
        <p14:creationId xmlns:p14="http://schemas.microsoft.com/office/powerpoint/2010/main" val="23713239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0623" y="1825625"/>
                <a:ext cx="11025948" cy="4351338"/>
              </a:xfrm>
            </p:spPr>
            <p:txBody>
              <a:bodyPr>
                <a:normAutofit/>
              </a:bodyPr>
              <a:lstStyle/>
              <a:p>
                <a:r>
                  <a:rPr lang="en-US" dirty="0"/>
                  <a:t>The equilibrium recruitment (</a:t>
                </a:r>
                <a14:m>
                  <m:oMath xmlns:m="http://schemas.openxmlformats.org/officeDocument/2006/math">
                    <m:r>
                      <a:rPr lang="en-US" b="0" i="1" dirty="0" smtClean="0">
                        <a:solidFill>
                          <a:srgbClr val="0000FF"/>
                        </a:solidFill>
                        <a:latin typeface="Cambria Math" panose="02040503050406030204" pitchFamily="18" charset="0"/>
                      </a:rPr>
                      <m:t>𝑅</m:t>
                    </m:r>
                    <m:r>
                      <a:rPr lang="en-US" i="1" baseline="-25000" dirty="0">
                        <a:solidFill>
                          <a:srgbClr val="0000FF"/>
                        </a:solidFill>
                        <a:latin typeface="Cambria Math" panose="02040503050406030204" pitchFamily="18" charset="0"/>
                      </a:rPr>
                      <m:t>𝐹</m:t>
                    </m:r>
                  </m:oMath>
                </a14:m>
                <a:r>
                  <a:rPr lang="en-US" dirty="0"/>
                  <a:t>) for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oMath>
                </a14:m>
                <a:r>
                  <a:rPr lang="en-CA" dirty="0"/>
                  <a:t> is: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𝐹</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𝐹</m:t>
                            </m:r>
                          </m:sub>
                        </m:sSub>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𝐹</m:t>
                            </m:r>
                          </m:sub>
                        </m:sSub>
                      </m:den>
                    </m:f>
                  </m:oMath>
                </a14:m>
                <a:r>
                  <a:rPr lang="en-US" dirty="0"/>
                  <a:t>  [from Eqn. 5] </a:t>
                </a:r>
              </a:p>
              <a:p>
                <a:endParaRPr lang="en-US" dirty="0"/>
              </a:p>
              <a:p>
                <a:r>
                  <a:rPr lang="en-US" dirty="0"/>
                  <a:t>The equilibrium SSB (</a:t>
                </a:r>
                <a14:m>
                  <m:oMath xmlns:m="http://schemas.openxmlformats.org/officeDocument/2006/math">
                    <m:r>
                      <a:rPr lang="en-US" b="0" i="1" dirty="0" smtClean="0">
                        <a:solidFill>
                          <a:srgbClr val="0000FF"/>
                        </a:solidFill>
                        <a:latin typeface="Cambria Math" panose="02040503050406030204" pitchFamily="18" charset="0"/>
                      </a:rPr>
                      <m:t>𝑆𝑆𝐵</m:t>
                    </m:r>
                    <m:r>
                      <a:rPr lang="en-US" i="1" baseline="-25000" dirty="0">
                        <a:solidFill>
                          <a:srgbClr val="0000FF"/>
                        </a:solidFill>
                        <a:latin typeface="Cambria Math" panose="02040503050406030204" pitchFamily="18" charset="0"/>
                      </a:rPr>
                      <m:t>𝐹</m:t>
                    </m:r>
                  </m:oMath>
                </a14:m>
                <a:r>
                  <a:rPr lang="en-US" dirty="0"/>
                  <a:t>) </a:t>
                </a:r>
                <a:r>
                  <a:rPr lang="en-CA" dirty="0"/>
                  <a:t>is then: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𝑆𝑆𝐵</m:t>
                        </m:r>
                      </m:e>
                      <m:sub>
                        <m:r>
                          <a:rPr lang="en-US" i="1">
                            <a:latin typeface="Cambria Math" panose="02040503050406030204" pitchFamily="18" charset="0"/>
                          </a:rPr>
                          <m:t>𝐹</m:t>
                        </m:r>
                      </m:sub>
                    </m:sSub>
                    <m:r>
                      <a:rPr lang="en-US" i="1">
                        <a:latin typeface="Cambria Math" panose="02040503050406030204" pitchFamily="18" charset="0"/>
                      </a:rPr>
                      <m:t>=</m:t>
                    </m:r>
                    <m:sSub>
                      <m:sSubPr>
                        <m:ctrlPr>
                          <a:rPr lang="en-CA" i="1">
                            <a:latin typeface="Cambria Math" panose="02040503050406030204" pitchFamily="18" charset="0"/>
                          </a:rPr>
                        </m:ctrlPr>
                      </m:sSubPr>
                      <m:e>
                        <m:sSub>
                          <m:sSubPr>
                            <m:ctrlPr>
                              <a:rPr lang="en-CA"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𝐹</m:t>
                            </m:r>
                          </m:sub>
                        </m:sSub>
                        <m:r>
                          <a:rPr lang="en-US" i="1">
                            <a:latin typeface="Cambria Math" panose="02040503050406030204" pitchFamily="18" charset="0"/>
                          </a:rPr>
                          <m:t>𝑅</m:t>
                        </m:r>
                      </m:e>
                      <m:sub>
                        <m:r>
                          <a:rPr lang="en-US" i="1">
                            <a:latin typeface="Cambria Math" panose="02040503050406030204" pitchFamily="18" charset="0"/>
                          </a:rPr>
                          <m:t>𝐹</m:t>
                        </m:r>
                      </m:sub>
                    </m:sSub>
                    <m:r>
                      <a:rPr lang="en-CA" i="1" smtClean="0">
                        <a:latin typeface="Cambria Math" panose="02040503050406030204" pitchFamily="18" charset="0"/>
                      </a:rPr>
                      <m:t> </m:t>
                    </m:r>
                  </m:oMath>
                </a14:m>
                <a:r>
                  <a:rPr lang="en-US" dirty="0"/>
                  <a:t>[from Eqn. 6] </a:t>
                </a: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0623" y="1825625"/>
                <a:ext cx="11025948" cy="4351338"/>
              </a:xfrm>
              <a:blipFill>
                <a:blip r:embed="rId2"/>
                <a:stretch>
                  <a:fillRect l="-995" t="-420"/>
                </a:stretch>
              </a:blipFill>
            </p:spPr>
            <p:txBody>
              <a:bodyPr/>
              <a:lstStyle/>
              <a:p>
                <a:r>
                  <a:rPr lang="en-US">
                    <a:noFill/>
                  </a:rPr>
                  <a:t> </a:t>
                </a:r>
              </a:p>
            </p:txBody>
          </p:sp>
        </mc:Fallback>
      </mc:AlternateContent>
      <p:sp>
        <p:nvSpPr>
          <p:cNvPr id="2" name="Title 1"/>
          <p:cNvSpPr>
            <a:spLocks noGrp="1"/>
          </p:cNvSpPr>
          <p:nvPr>
            <p:ph type="title"/>
          </p:nvPr>
        </p:nvSpPr>
        <p:spPr>
          <a:xfrm>
            <a:off x="838199" y="365125"/>
            <a:ext cx="10792691" cy="1325563"/>
          </a:xfrm>
        </p:spPr>
        <p:txBody>
          <a:bodyPr>
            <a:normAutofit/>
          </a:bodyPr>
          <a:lstStyle/>
          <a:p>
            <a:r>
              <a:rPr lang="en-US" sz="3600" dirty="0"/>
              <a:t>Reference Points </a:t>
            </a:r>
            <a:r>
              <a:rPr lang="en-US" sz="3600" b="1" dirty="0">
                <a:solidFill>
                  <a:srgbClr val="0000FF"/>
                </a:solidFill>
              </a:rPr>
              <a:t>2. Equilibrium Biomass and Recruitment </a:t>
            </a:r>
            <a:endParaRPr lang="en-CA"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DCB193-92AE-478B-93E6-5073A9DD598C}"/>
                  </a:ext>
                </a:extLst>
              </p:cNvPr>
              <p:cNvSpPr txBox="1"/>
              <p:nvPr/>
            </p:nvSpPr>
            <p:spPr>
              <a:xfrm>
                <a:off x="1698629" y="4482631"/>
                <a:ext cx="8681776" cy="1077218"/>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sz="3200" dirty="0"/>
                  <a:t>Now that we can calculate the </a:t>
                </a:r>
                <a:r>
                  <a:rPr lang="en-US" sz="3200" dirty="0"/>
                  <a:t>equilibrium SSB for any </a:t>
                </a:r>
                <a14:m>
                  <m:oMath xmlns:m="http://schemas.openxmlformats.org/officeDocument/2006/math">
                    <m:r>
                      <a:rPr lang="en-US" sz="3200" i="1" dirty="0" smtClean="0">
                        <a:latin typeface="Cambria Math" panose="02040503050406030204" pitchFamily="18" charset="0"/>
                      </a:rPr>
                      <m:t>𝐹</m:t>
                    </m:r>
                  </m:oMath>
                </a14:m>
                <a:r>
                  <a:rPr lang="en-US" sz="3200" dirty="0"/>
                  <a:t>, we can calculate the MSY reference points</a:t>
                </a:r>
                <a:endParaRPr lang="en-CA" sz="3200" dirty="0"/>
              </a:p>
            </p:txBody>
          </p:sp>
        </mc:Choice>
        <mc:Fallback xmlns="">
          <p:sp>
            <p:nvSpPr>
              <p:cNvPr id="4" name="TextBox 3">
                <a:extLst>
                  <a:ext uri="{FF2B5EF4-FFF2-40B4-BE49-F238E27FC236}">
                    <a16:creationId xmlns:a16="http://schemas.microsoft.com/office/drawing/2014/main" id="{0FDCB193-92AE-478B-93E6-5073A9DD598C}"/>
                  </a:ext>
                </a:extLst>
              </p:cNvPr>
              <p:cNvSpPr txBox="1">
                <a:spLocks noRot="1" noChangeAspect="1" noMove="1" noResize="1" noEditPoints="1" noAdjustHandles="1" noChangeArrowheads="1" noChangeShapeType="1" noTextEdit="1"/>
              </p:cNvSpPr>
              <p:nvPr/>
            </p:nvSpPr>
            <p:spPr>
              <a:xfrm>
                <a:off x="1698629" y="4482631"/>
                <a:ext cx="8681776" cy="1077218"/>
              </a:xfrm>
              <a:prstGeom prst="rect">
                <a:avLst/>
              </a:prstGeom>
              <a:blipFill>
                <a:blip r:embed="rId3"/>
                <a:stretch>
                  <a:fillRect l="-210" t="-6704" r="-1192" b="-17318"/>
                </a:stretch>
              </a:blipFill>
              <a:ln>
                <a:solidFill>
                  <a:schemeClr val="tx1"/>
                </a:solid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DFA2F9-C25F-4A63-B46B-7B5C200A39D1}" type="slidenum">
              <a:rPr lang="en-CA" smtClean="0"/>
              <a:t>94</a:t>
            </a:fld>
            <a:endParaRPr lang="en-CA"/>
          </a:p>
        </p:txBody>
      </p:sp>
    </p:spTree>
    <p:extLst>
      <p:ext uri="{BB962C8B-B14F-4D97-AF65-F5344CB8AC3E}">
        <p14:creationId xmlns:p14="http://schemas.microsoft.com/office/powerpoint/2010/main" val="37334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2782" y="1389206"/>
                <a:ext cx="10875818" cy="1931728"/>
              </a:xfrm>
            </p:spPr>
            <p:txBody>
              <a:bodyPr>
                <a:noAutofit/>
              </a:bodyPr>
              <a:lstStyle/>
              <a:p>
                <a:r>
                  <a:rPr lang="en-US" dirty="0"/>
                  <a:t>Equilibrium MSY reference points can be determined from calculating: </a:t>
                </a:r>
              </a:p>
              <a:p>
                <a:pPr lvl="1"/>
                <a:r>
                  <a:rPr lang="en-US" u="sng" dirty="0"/>
                  <a:t>Yield</a:t>
                </a:r>
                <a:r>
                  <a:rPr lang="en-US" dirty="0"/>
                  <a:t> = YPR × Equilibrium Recruitment, and </a:t>
                </a:r>
              </a:p>
              <a:p>
                <a:pPr lvl="1"/>
                <a:r>
                  <a:rPr lang="en-US" u="sng" dirty="0"/>
                  <a:t>Equilibrium SSB</a:t>
                </a:r>
                <a:r>
                  <a:rPr lang="en-US" dirty="0"/>
                  <a:t> </a:t>
                </a:r>
              </a:p>
              <a:p>
                <a:pPr marL="0" indent="0">
                  <a:buNone/>
                </a:pPr>
                <a:r>
                  <a:rPr lang="en-US" dirty="0"/>
                  <a:t>over a range of </a:t>
                </a:r>
                <a14:m>
                  <m:oMath xmlns:m="http://schemas.openxmlformats.org/officeDocument/2006/math">
                    <m:r>
                      <a:rPr lang="en-US" i="1" dirty="0" smtClean="0">
                        <a:latin typeface="Cambria Math" panose="02040503050406030204" pitchFamily="18" charset="0"/>
                      </a:rPr>
                      <m:t>𝐹</m:t>
                    </m:r>
                  </m:oMath>
                </a14:m>
                <a:r>
                  <a:rPr lang="en-US" dirty="0"/>
                  <a:t> values using the formulas presented on previous slides.</a:t>
                </a:r>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2782" y="1389206"/>
                <a:ext cx="10875818" cy="1931728"/>
              </a:xfrm>
              <a:blipFill>
                <a:blip r:embed="rId2"/>
                <a:stretch>
                  <a:fillRect l="-1120" t="-5363" b="-631"/>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sp>
        <p:nvSpPr>
          <p:cNvPr id="4" name="Slide Number Placeholder 3"/>
          <p:cNvSpPr>
            <a:spLocks noGrp="1"/>
          </p:cNvSpPr>
          <p:nvPr>
            <p:ph type="sldNum" sz="quarter" idx="12"/>
          </p:nvPr>
        </p:nvSpPr>
        <p:spPr/>
        <p:txBody>
          <a:bodyPr/>
          <a:lstStyle/>
          <a:p>
            <a:fld id="{EEDFA2F9-C25F-4A63-B46B-7B5C200A39D1}" type="slidenum">
              <a:rPr lang="en-CA" smtClean="0"/>
              <a:t>95</a:t>
            </a:fld>
            <a:endParaRPr lang="en-CA"/>
          </a:p>
        </p:txBody>
      </p:sp>
    </p:spTree>
    <p:extLst>
      <p:ext uri="{BB962C8B-B14F-4D97-AF65-F5344CB8AC3E}">
        <p14:creationId xmlns:p14="http://schemas.microsoft.com/office/powerpoint/2010/main" val="299432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 Points </a:t>
            </a:r>
            <a:r>
              <a:rPr lang="en-US" sz="3600" b="1" dirty="0">
                <a:solidFill>
                  <a:srgbClr val="C00000"/>
                </a:solidFill>
              </a:rPr>
              <a:t>3. MSY</a:t>
            </a:r>
            <a:endParaRPr lang="en-CA" sz="3600"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9709" y="1435096"/>
                <a:ext cx="10515600" cy="1931728"/>
              </a:xfrm>
            </p:spPr>
            <p:txBody>
              <a:bodyPr>
                <a:normAutofit fontScale="85000" lnSpcReduction="10000"/>
              </a:bodyPr>
              <a:lstStyle/>
              <a:p>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r>
                      <m:rPr>
                        <m:nor/>
                      </m:rPr>
                      <a:rPr lang="en-CA" baseline="-25000" dirty="0"/>
                      <m:t> </m:t>
                    </m:r>
                    <m:r>
                      <m:rPr>
                        <m:nor/>
                      </m:rPr>
                      <a:rPr lang="en-CA" dirty="0"/>
                      <m:t>= </m:t>
                    </m:r>
                    <m:r>
                      <m:rPr>
                        <m:nor/>
                      </m:rPr>
                      <a:rPr lang="en-CA" dirty="0"/>
                      <m:t>Fishing</m:t>
                    </m:r>
                    <m:r>
                      <m:rPr>
                        <m:nor/>
                      </m:rPr>
                      <a:rPr lang="en-CA" dirty="0"/>
                      <m:t> </m:t>
                    </m:r>
                    <m:r>
                      <m:rPr>
                        <m:nor/>
                      </m:rPr>
                      <a:rPr lang="en-CA" dirty="0"/>
                      <m:t>mortality</m:t>
                    </m:r>
                    <m:r>
                      <m:rPr>
                        <m:nor/>
                      </m:rPr>
                      <a:rPr lang="en-CA" dirty="0"/>
                      <m:t> </m:t>
                    </m:r>
                    <m:r>
                      <m:rPr>
                        <m:nor/>
                      </m:rPr>
                      <a:rPr lang="en-CA" dirty="0"/>
                      <m:t>rate</m:t>
                    </m:r>
                    <m:r>
                      <m:rPr>
                        <m:nor/>
                      </m:rPr>
                      <a:rPr lang="en-CA" dirty="0"/>
                      <m:t> </m:t>
                    </m:r>
                    <m:r>
                      <m:rPr>
                        <m:nor/>
                      </m:rPr>
                      <a:rPr lang="en-CA" dirty="0"/>
                      <m:t>that</m:t>
                    </m:r>
                    <m:r>
                      <m:rPr>
                        <m:nor/>
                      </m:rPr>
                      <a:rPr lang="en-CA" dirty="0"/>
                      <m:t> </m:t>
                    </m:r>
                    <m:r>
                      <m:rPr>
                        <m:nor/>
                      </m:rPr>
                      <a:rPr lang="en-CA" dirty="0"/>
                      <m:t>results</m:t>
                    </m:r>
                    <m:r>
                      <m:rPr>
                        <m:nor/>
                      </m:rPr>
                      <a:rPr lang="en-CA" dirty="0"/>
                      <m:t> </m:t>
                    </m:r>
                    <m:r>
                      <m:rPr>
                        <m:nor/>
                      </m:rPr>
                      <a:rPr lang="en-CA" dirty="0"/>
                      <m:t>in</m:t>
                    </m:r>
                    <m:r>
                      <m:rPr>
                        <m:nor/>
                      </m:rPr>
                      <a:rPr lang="en-CA" dirty="0"/>
                      <m:t> </m:t>
                    </m:r>
                    <m:r>
                      <m:rPr>
                        <m:nor/>
                      </m:rPr>
                      <a:rPr lang="en-US" dirty="0"/>
                      <m:t>maximum</m:t>
                    </m:r>
                    <m:r>
                      <m:rPr>
                        <m:nor/>
                      </m:rPr>
                      <a:rPr lang="en-US" dirty="0"/>
                      <m:t> </m:t>
                    </m:r>
                    <m:r>
                      <m:rPr>
                        <m:nor/>
                      </m:rPr>
                      <a:rPr lang="en-US" dirty="0"/>
                      <m:t>yield</m:t>
                    </m:r>
                    <m:r>
                      <m:rPr>
                        <m:nor/>
                      </m:rPr>
                      <a:rPr lang="en-CA" dirty="0"/>
                      <m:t> </m:t>
                    </m:r>
                    <m:r>
                      <m:rPr>
                        <m:nor/>
                      </m:rPr>
                      <a:rPr lang="en-CA" dirty="0"/>
                      <m:t>over</m:t>
                    </m:r>
                    <m:r>
                      <m:rPr>
                        <m:nor/>
                      </m:rPr>
                      <a:rPr lang="en-CA" dirty="0"/>
                      <m:t> </m:t>
                    </m:r>
                    <m:r>
                      <m:rPr>
                        <m:nor/>
                      </m:rPr>
                      <a:rPr lang="en-CA" dirty="0"/>
                      <m:t>the</m:t>
                    </m:r>
                    <m:r>
                      <m:rPr>
                        <m:nor/>
                      </m:rPr>
                      <a:rPr lang="en-CA" dirty="0"/>
                      <m:t> </m:t>
                    </m:r>
                    <m:r>
                      <m:rPr>
                        <m:nor/>
                      </m:rPr>
                      <a:rPr lang="en-CA" dirty="0"/>
                      <m:t>long</m:t>
                    </m:r>
                    <m:r>
                      <m:rPr>
                        <m:nor/>
                      </m:rPr>
                      <a:rPr lang="en-CA" dirty="0"/>
                      <m:t> </m:t>
                    </m:r>
                    <m:r>
                      <m:rPr>
                        <m:nor/>
                      </m:rPr>
                      <a:rPr lang="en-CA" dirty="0"/>
                      <m:t>term</m:t>
                    </m:r>
                  </m:oMath>
                </a14:m>
                <a:endParaRPr lang="en-US" baseline="-25000" dirty="0"/>
              </a:p>
              <a:p>
                <a14:m>
                  <m:oMath xmlns:m="http://schemas.openxmlformats.org/officeDocument/2006/math">
                    <m:r>
                      <a:rPr lang="en-CA" i="1" dirty="0">
                        <a:solidFill>
                          <a:srgbClr val="C00000"/>
                        </a:solidFill>
                        <a:latin typeface="Cambria Math" panose="02040503050406030204" pitchFamily="18" charset="0"/>
                      </a:rPr>
                      <m:t>𝑀𝑆𝑌</m:t>
                    </m:r>
                    <m:r>
                      <m:rPr>
                        <m:nor/>
                      </m:rPr>
                      <a:rPr lang="en-CA" dirty="0"/>
                      <m:t> = </m:t>
                    </m:r>
                    <m:r>
                      <m:rPr>
                        <m:nor/>
                      </m:rPr>
                      <a:rPr lang="en-CA" dirty="0"/>
                      <m:t>the</m:t>
                    </m:r>
                    <m:r>
                      <m:rPr>
                        <m:nor/>
                      </m:rPr>
                      <a:rPr lang="en-CA" dirty="0"/>
                      <m:t> </m:t>
                    </m:r>
                    <m:r>
                      <m:rPr>
                        <m:nor/>
                      </m:rPr>
                      <a:rPr lang="en-CA" dirty="0"/>
                      <m:t>largest</m:t>
                    </m:r>
                    <m:r>
                      <m:rPr>
                        <m:nor/>
                      </m:rPr>
                      <a:rPr lang="en-CA" dirty="0"/>
                      <m:t> </m:t>
                    </m:r>
                    <m:r>
                      <m:rPr>
                        <m:nor/>
                      </m:rPr>
                      <a:rPr lang="en-CA" dirty="0"/>
                      <m:t>catch</m:t>
                    </m:r>
                    <m:r>
                      <m:rPr>
                        <m:nor/>
                      </m:rPr>
                      <a:rPr lang="en-CA" dirty="0"/>
                      <m:t> </m:t>
                    </m:r>
                    <m:r>
                      <m:rPr>
                        <m:nor/>
                      </m:rPr>
                      <a:rPr lang="en-US" b="0" i="0" dirty="0" smtClean="0"/>
                      <m:t>(</m:t>
                    </m:r>
                    <m:r>
                      <m:rPr>
                        <m:nor/>
                      </m:rPr>
                      <a:rPr lang="en-US" b="0" i="0" dirty="0" smtClean="0"/>
                      <m:t>yield</m:t>
                    </m:r>
                    <m:r>
                      <m:rPr>
                        <m:nor/>
                      </m:rPr>
                      <a:rPr lang="en-US" b="0" i="0" dirty="0" smtClean="0"/>
                      <m:t>) </m:t>
                    </m:r>
                    <m:r>
                      <m:rPr>
                        <m:nor/>
                      </m:rPr>
                      <a:rPr lang="en-CA" dirty="0"/>
                      <m:t>that</m:t>
                    </m:r>
                    <m:r>
                      <m:rPr>
                        <m:nor/>
                      </m:rPr>
                      <a:rPr lang="en-CA" dirty="0"/>
                      <m:t> </m:t>
                    </m:r>
                    <m:r>
                      <m:rPr>
                        <m:nor/>
                      </m:rPr>
                      <a:rPr lang="en-CA" dirty="0"/>
                      <m:t>can</m:t>
                    </m:r>
                    <m:r>
                      <m:rPr>
                        <m:nor/>
                      </m:rPr>
                      <a:rPr lang="en-CA" dirty="0"/>
                      <m:t> </m:t>
                    </m:r>
                    <m:r>
                      <m:rPr>
                        <m:nor/>
                      </m:rPr>
                      <a:rPr lang="en-CA" dirty="0"/>
                      <m:t>be</m:t>
                    </m:r>
                    <m:r>
                      <m:rPr>
                        <m:nor/>
                      </m:rPr>
                      <a:rPr lang="en-CA" dirty="0"/>
                      <m:t> </m:t>
                    </m:r>
                    <m:r>
                      <m:rPr>
                        <m:nor/>
                      </m:rPr>
                      <a:rPr lang="en-CA" dirty="0"/>
                      <m:t>continuously</m:t>
                    </m:r>
                    <m:r>
                      <m:rPr>
                        <m:nor/>
                      </m:rPr>
                      <a:rPr lang="en-CA" dirty="0"/>
                      <m:t> </m:t>
                    </m:r>
                    <m:r>
                      <m:rPr>
                        <m:nor/>
                      </m:rPr>
                      <a:rPr lang="en-CA" dirty="0"/>
                      <m:t>removed</m:t>
                    </m:r>
                    <m:r>
                      <m:rPr>
                        <m:nor/>
                      </m:rPr>
                      <a:rPr lang="en-CA" dirty="0"/>
                      <m:t> </m:t>
                    </m:r>
                    <m:r>
                      <m:rPr>
                        <m:nor/>
                      </m:rPr>
                      <a:rPr lang="en-CA" dirty="0"/>
                      <m:t>from</m:t>
                    </m:r>
                    <m:r>
                      <m:rPr>
                        <m:nor/>
                      </m:rPr>
                      <a:rPr lang="en-CA" dirty="0"/>
                      <m:t> </m:t>
                    </m:r>
                    <m:r>
                      <m:rPr>
                        <m:nor/>
                      </m:rPr>
                      <a:rPr lang="en-CA" dirty="0"/>
                      <m:t>the</m:t>
                    </m:r>
                    <m:r>
                      <m:rPr>
                        <m:nor/>
                      </m:rPr>
                      <a:rPr lang="en-CA" dirty="0"/>
                      <m:t> </m:t>
                    </m:r>
                    <m:r>
                      <m:rPr>
                        <m:nor/>
                      </m:rPr>
                      <a:rPr lang="en-CA" dirty="0"/>
                      <m:t>stock</m:t>
                    </m:r>
                    <m:r>
                      <m:rPr>
                        <m:nor/>
                      </m:rPr>
                      <a:rPr lang="en-CA" dirty="0"/>
                      <m:t> </m:t>
                    </m:r>
                    <m:r>
                      <m:rPr>
                        <m:nor/>
                      </m:rPr>
                      <a:rPr lang="en-CA" dirty="0"/>
                      <m:t>assuming</m:t>
                    </m:r>
                    <m:r>
                      <m:rPr>
                        <m:nor/>
                      </m:rPr>
                      <a:rPr lang="en-CA" dirty="0"/>
                      <m:t> </m:t>
                    </m:r>
                    <m:r>
                      <m:rPr>
                        <m:nor/>
                      </m:rPr>
                      <a:rPr lang="en-CA" dirty="0"/>
                      <m:t>constant</m:t>
                    </m:r>
                    <m:r>
                      <m:rPr>
                        <m:nor/>
                      </m:rPr>
                      <a:rPr lang="en-CA" dirty="0"/>
                      <m:t> </m:t>
                    </m:r>
                    <m:r>
                      <m:rPr>
                        <m:nor/>
                      </m:rPr>
                      <a:rPr lang="en-CA" dirty="0"/>
                      <m:t>environmental</m:t>
                    </m:r>
                    <m:r>
                      <m:rPr>
                        <m:nor/>
                      </m:rPr>
                      <a:rPr lang="en-CA" dirty="0"/>
                      <m:t> </m:t>
                    </m:r>
                    <m:r>
                      <m:rPr>
                        <m:nor/>
                      </m:rPr>
                      <a:rPr lang="en-CA" dirty="0"/>
                      <m:t>conditions</m:t>
                    </m:r>
                    <m:r>
                      <m:rPr>
                        <m:nor/>
                      </m:rPr>
                      <a:rPr lang="en-CA" dirty="0"/>
                      <m:t> (</m:t>
                    </m:r>
                    <m:r>
                      <m:rPr>
                        <m:nor/>
                      </m:rPr>
                      <a:rPr lang="en-CA" dirty="0"/>
                      <m:t>equilibrium</m:t>
                    </m:r>
                    <m:r>
                      <m:rPr>
                        <m:nor/>
                      </m:rPr>
                      <a:rPr lang="en-CA" dirty="0"/>
                      <m:t>)</m:t>
                    </m:r>
                  </m:oMath>
                </a14:m>
                <a:endParaRPr lang="en-CA" dirty="0"/>
              </a:p>
              <a:p>
                <a14:m>
                  <m:oMath xmlns:m="http://schemas.openxmlformats.org/officeDocument/2006/math">
                    <m:r>
                      <a:rPr lang="en-CA" i="1" dirty="0" smtClean="0">
                        <a:solidFill>
                          <a:srgbClr val="0000FF"/>
                        </a:solidFill>
                        <a:latin typeface="Cambria Math" panose="02040503050406030204" pitchFamily="18" charset="0"/>
                      </a:rPr>
                      <m:t>𝐵</m:t>
                    </m:r>
                    <m:r>
                      <a:rPr lang="en-CA" i="1" baseline="-25000" dirty="0">
                        <a:solidFill>
                          <a:srgbClr val="0000FF"/>
                        </a:solidFill>
                        <a:latin typeface="Cambria Math" panose="02040503050406030204" pitchFamily="18" charset="0"/>
                      </a:rPr>
                      <m:t>𝑀𝑆𝑌</m:t>
                    </m:r>
                  </m:oMath>
                </a14:m>
                <a:r>
                  <a:rPr lang="en-CA" dirty="0"/>
                  <a:t> = average long-term biomass (SSB) from fishing at a constant </a:t>
                </a:r>
                <a14:m>
                  <m:oMath xmlns:m="http://schemas.openxmlformats.org/officeDocument/2006/math">
                    <m:r>
                      <a:rPr lang="en-CA" i="1" dirty="0" smtClean="0">
                        <a:solidFill>
                          <a:schemeClr val="accent2"/>
                        </a:solidFill>
                        <a:latin typeface="Cambria Math" panose="02040503050406030204" pitchFamily="18" charset="0"/>
                      </a:rPr>
                      <m:t>𝐹</m:t>
                    </m:r>
                    <m:r>
                      <a:rPr lang="en-CA" i="1" baseline="-25000" dirty="0">
                        <a:solidFill>
                          <a:schemeClr val="accent2"/>
                        </a:solidFill>
                        <a:latin typeface="Cambria Math" panose="02040503050406030204" pitchFamily="18" charset="0"/>
                      </a:rPr>
                      <m:t>𝑀𝑆𝑌</m:t>
                    </m:r>
                  </m:oMath>
                </a14:m>
                <a:r>
                  <a:rPr lang="en-CA" dirty="0"/>
                  <a:t> over the long term</a:t>
                </a:r>
              </a:p>
              <a:p>
                <a:endParaRPr lang="en-US" dirty="0"/>
              </a:p>
              <a:p>
                <a:endParaRPr lang="en-CA" baseline="-25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9709" y="1435096"/>
                <a:ext cx="10515600" cy="1931728"/>
              </a:xfrm>
              <a:blipFill>
                <a:blip r:embed="rId2"/>
                <a:stretch>
                  <a:fillRect l="-812" t="-3155" b="-599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EDFA2F9-C25F-4A63-B46B-7B5C200A39D1}" type="slidenum">
              <a:rPr lang="en-CA" smtClean="0"/>
              <a:t>96</a:t>
            </a:fld>
            <a:endParaRPr lang="en-CA"/>
          </a:p>
        </p:txBody>
      </p:sp>
    </p:spTree>
    <p:extLst>
      <p:ext uri="{BB962C8B-B14F-4D97-AF65-F5344CB8AC3E}">
        <p14:creationId xmlns:p14="http://schemas.microsoft.com/office/powerpoint/2010/main" val="13045487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7473" y="1628486"/>
                <a:ext cx="11112062" cy="1931728"/>
              </a:xfrm>
            </p:spPr>
            <p:txBody>
              <a:bodyPr>
                <a:normAutofit fontScale="85000" lnSpcReduction="20000"/>
              </a:bodyPr>
              <a:lstStyle/>
              <a:p>
                <a:endParaRPr lang="en-US" dirty="0"/>
              </a:p>
              <a:p>
                <a14:m>
                  <m:oMath xmlns:m="http://schemas.openxmlformats.org/officeDocument/2006/math">
                    <m:r>
                      <a:rPr lang="en-US" sz="3000" i="1" dirty="0" smtClean="0">
                        <a:solidFill>
                          <a:srgbClr val="C00000"/>
                        </a:solidFill>
                        <a:latin typeface="Cambria Math" panose="02040503050406030204" pitchFamily="18" charset="0"/>
                      </a:rPr>
                      <m:t>𝑌𝑖𝑒𝑙𝑑</m:t>
                    </m:r>
                    <m:r>
                      <a:rPr lang="en-US" sz="3000" i="1" baseline="-25000" dirty="0" err="1">
                        <a:solidFill>
                          <a:srgbClr val="C00000"/>
                        </a:solidFill>
                        <a:latin typeface="Cambria Math" panose="02040503050406030204" pitchFamily="18" charset="0"/>
                      </a:rPr>
                      <m:t>𝐹</m:t>
                    </m:r>
                    <m:r>
                      <a:rPr lang="en-US" sz="3000" i="1" dirty="0">
                        <a:latin typeface="Cambria Math" panose="02040503050406030204" pitchFamily="18" charset="0"/>
                      </a:rPr>
                      <m:t> = </m:t>
                    </m:r>
                    <m:r>
                      <a:rPr lang="en-US" sz="3000" i="1" dirty="0">
                        <a:solidFill>
                          <a:schemeClr val="accent6">
                            <a:lumMod val="75000"/>
                          </a:schemeClr>
                        </a:solidFill>
                        <a:latin typeface="Cambria Math" panose="02040503050406030204" pitchFamily="18" charset="0"/>
                      </a:rPr>
                      <m:t>𝑌𝑃𝑅</m:t>
                    </m:r>
                    <m:r>
                      <a:rPr lang="en-US" sz="3000" i="1" baseline="-25000" dirty="0">
                        <a:solidFill>
                          <a:schemeClr val="accent6">
                            <a:lumMod val="75000"/>
                          </a:schemeClr>
                        </a:solidFill>
                        <a:latin typeface="Cambria Math" panose="02040503050406030204" pitchFamily="18" charset="0"/>
                      </a:rPr>
                      <m:t>𝐹</m:t>
                    </m:r>
                    <m:r>
                      <a:rPr lang="en-US" sz="3000" i="1" dirty="0">
                        <a:solidFill>
                          <a:schemeClr val="accent6">
                            <a:lumMod val="75000"/>
                          </a:schemeClr>
                        </a:solidFill>
                        <a:latin typeface="Cambria Math" panose="02040503050406030204" pitchFamily="18" charset="0"/>
                      </a:rPr>
                      <m:t> </m:t>
                    </m:r>
                    <m:r>
                      <a:rPr lang="en-US" sz="3000" i="1" dirty="0">
                        <a:latin typeface="Cambria Math" panose="02040503050406030204" pitchFamily="18" charset="0"/>
                      </a:rPr>
                      <m:t>× </m:t>
                    </m:r>
                    <m:r>
                      <a:rPr lang="en-US" sz="3000" i="1" dirty="0">
                        <a:solidFill>
                          <a:srgbClr val="7030A0"/>
                        </a:solidFill>
                        <a:latin typeface="Cambria Math" panose="02040503050406030204" pitchFamily="18" charset="0"/>
                      </a:rPr>
                      <m:t>𝑅</m:t>
                    </m:r>
                    <m:r>
                      <a:rPr lang="en-US" sz="3000" i="1" baseline="-25000" dirty="0">
                        <a:solidFill>
                          <a:srgbClr val="7030A0"/>
                        </a:solidFill>
                        <a:latin typeface="Cambria Math" panose="02040503050406030204" pitchFamily="18" charset="0"/>
                      </a:rPr>
                      <m:t>𝐹</m:t>
                    </m:r>
                  </m:oMath>
                </a14:m>
                <a:endParaRPr lang="en-US" sz="3000" baseline="-25000" dirty="0">
                  <a:solidFill>
                    <a:srgbClr val="7030A0"/>
                  </a:solidFill>
                </a:endParaRPr>
              </a:p>
              <a:p>
                <a:endParaRPr lang="en-US" sz="3000" baseline="-25000" dirty="0">
                  <a:solidFill>
                    <a:srgbClr val="7030A0"/>
                  </a:solidFill>
                </a:endParaRPr>
              </a:p>
              <a:p>
                <a14:m>
                  <m:oMath xmlns:m="http://schemas.openxmlformats.org/officeDocument/2006/math">
                    <m:r>
                      <a:rPr lang="en-CA" sz="3000" i="1" dirty="0">
                        <a:solidFill>
                          <a:schemeClr val="accent2"/>
                        </a:solidFill>
                        <a:latin typeface="Cambria Math" panose="02040503050406030204" pitchFamily="18" charset="0"/>
                      </a:rPr>
                      <m:t>𝐹</m:t>
                    </m:r>
                    <m:r>
                      <a:rPr lang="en-CA" sz="3000" i="1" baseline="-25000" dirty="0">
                        <a:solidFill>
                          <a:schemeClr val="accent2"/>
                        </a:solidFill>
                        <a:latin typeface="Cambria Math" panose="02040503050406030204" pitchFamily="18" charset="0"/>
                      </a:rPr>
                      <m:t>𝑀𝑆𝑌</m:t>
                    </m:r>
                    <m:r>
                      <m:rPr>
                        <m:nor/>
                      </m:rPr>
                      <a:rPr lang="en-CA" sz="3000" baseline="-25000" dirty="0"/>
                      <m:t> </m:t>
                    </m:r>
                  </m:oMath>
                </a14:m>
                <a:r>
                  <a:rPr lang="en-US" sz="3000" dirty="0"/>
                  <a:t>: calculate yield for various </a:t>
                </a:r>
                <a14:m>
                  <m:oMath xmlns:m="http://schemas.openxmlformats.org/officeDocument/2006/math">
                    <m:r>
                      <a:rPr lang="en-US" sz="3000" i="1" dirty="0" smtClean="0">
                        <a:latin typeface="Cambria Math" panose="02040503050406030204" pitchFamily="18" charset="0"/>
                      </a:rPr>
                      <m:t>𝐹</m:t>
                    </m:r>
                  </m:oMath>
                </a14:m>
                <a:r>
                  <a:rPr lang="en-US" sz="3000" dirty="0"/>
                  <a:t> and identify the </a:t>
                </a:r>
                <a14:m>
                  <m:oMath xmlns:m="http://schemas.openxmlformats.org/officeDocument/2006/math">
                    <m:r>
                      <a:rPr lang="en-US" sz="3000" i="1" dirty="0">
                        <a:latin typeface="Cambria Math" panose="02040503050406030204" pitchFamily="18" charset="0"/>
                      </a:rPr>
                      <m:t>𝐹</m:t>
                    </m:r>
                  </m:oMath>
                </a14:m>
                <a:r>
                  <a:rPr lang="en-US" sz="3000" dirty="0"/>
                  <a:t> where yield is at its maximum</a:t>
                </a:r>
                <a:endParaRPr lang="en-CA"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7473" y="1628486"/>
                <a:ext cx="11112062" cy="1931728"/>
              </a:xfrm>
              <a:blipFill>
                <a:blip r:embed="rId2"/>
                <a:stretch>
                  <a:fillRect b="-347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410596" y="1296410"/>
                <a:ext cx="4987240" cy="461665"/>
              </a:xfrm>
              <a:prstGeom prst="rect">
                <a:avLst/>
              </a:prstGeom>
              <a:noFill/>
            </p:spPr>
            <p:txBody>
              <a:bodyPr wrap="square" rtlCol="0">
                <a:spAutoFit/>
              </a:bodyPr>
              <a:lstStyle/>
              <a:p>
                <a:r>
                  <a:rPr lang="en-US" sz="2400" dirty="0">
                    <a:solidFill>
                      <a:srgbClr val="C00000"/>
                    </a:solidFill>
                  </a:rPr>
                  <a:t>Equilibrium Yield at a specified </a:t>
                </a:r>
                <a14:m>
                  <m:oMath xmlns:m="http://schemas.openxmlformats.org/officeDocument/2006/math">
                    <m:r>
                      <a:rPr lang="en-US" sz="2400" i="1" dirty="0" smtClean="0">
                        <a:solidFill>
                          <a:srgbClr val="C00000"/>
                        </a:solidFill>
                        <a:latin typeface="Cambria Math" panose="02040503050406030204" pitchFamily="18" charset="0"/>
                      </a:rPr>
                      <m:t>𝐹</m:t>
                    </m:r>
                  </m:oMath>
                </a14:m>
                <a:endParaRPr lang="en-CA" sz="2400"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10596" y="1296410"/>
                <a:ext cx="4987240" cy="461665"/>
              </a:xfrm>
              <a:prstGeom prst="rect">
                <a:avLst/>
              </a:prstGeom>
              <a:blipFill>
                <a:blip r:embed="rId4"/>
                <a:stretch>
                  <a:fillRect l="-195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10596" y="1695803"/>
                <a:ext cx="4987240" cy="461665"/>
              </a:xfrm>
              <a:prstGeom prst="rect">
                <a:avLst/>
              </a:prstGeom>
              <a:noFill/>
            </p:spPr>
            <p:txBody>
              <a:bodyPr wrap="square" rtlCol="0">
                <a:spAutoFit/>
              </a:bodyPr>
              <a:lstStyle/>
              <a:p>
                <a:r>
                  <a:rPr lang="en-US" sz="2400" dirty="0">
                    <a:solidFill>
                      <a:schemeClr val="accent6">
                        <a:lumMod val="75000"/>
                      </a:schemeClr>
                    </a:solidFill>
                  </a:rPr>
                  <a:t>Yield-per-recruit at a specified </a:t>
                </a:r>
                <a14:m>
                  <m:oMath xmlns:m="http://schemas.openxmlformats.org/officeDocument/2006/math">
                    <m:r>
                      <a:rPr lang="en-US" sz="2400" i="1" dirty="0" smtClean="0">
                        <a:solidFill>
                          <a:schemeClr val="accent6">
                            <a:lumMod val="75000"/>
                          </a:schemeClr>
                        </a:solidFill>
                        <a:latin typeface="Cambria Math" panose="02040503050406030204" pitchFamily="18" charset="0"/>
                      </a:rPr>
                      <m:t>𝐹</m:t>
                    </m:r>
                  </m:oMath>
                </a14:m>
                <a:endParaRPr lang="en-CA" sz="2400"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410596" y="1695803"/>
                <a:ext cx="4987240" cy="461665"/>
              </a:xfrm>
              <a:prstGeom prst="rect">
                <a:avLst/>
              </a:prstGeom>
              <a:blipFill>
                <a:blip r:embed="rId5"/>
                <a:stretch>
                  <a:fillRect l="-19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70069" y="2154558"/>
                <a:ext cx="5306953" cy="461665"/>
              </a:xfrm>
              <a:prstGeom prst="rect">
                <a:avLst/>
              </a:prstGeom>
              <a:noFill/>
            </p:spPr>
            <p:txBody>
              <a:bodyPr wrap="square" rtlCol="0">
                <a:spAutoFit/>
              </a:bodyPr>
              <a:lstStyle/>
              <a:p>
                <a:r>
                  <a:rPr lang="en-US" sz="2400" dirty="0">
                    <a:solidFill>
                      <a:srgbClr val="7030A0"/>
                    </a:solidFill>
                  </a:rPr>
                  <a:t>Equilibrium Recruitment at a specified </a:t>
                </a:r>
                <a14:m>
                  <m:oMath xmlns:m="http://schemas.openxmlformats.org/officeDocument/2006/math">
                    <m:r>
                      <a:rPr lang="en-US" sz="2400" i="1" dirty="0" smtClean="0">
                        <a:solidFill>
                          <a:srgbClr val="7030A0"/>
                        </a:solidFill>
                        <a:latin typeface="Cambria Math" panose="02040503050406030204" pitchFamily="18" charset="0"/>
                      </a:rPr>
                      <m:t>𝐹</m:t>
                    </m:r>
                  </m:oMath>
                </a14:m>
                <a:endParaRPr lang="en-CA" sz="24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70069" y="2154558"/>
                <a:ext cx="5306953" cy="461665"/>
              </a:xfrm>
              <a:prstGeom prst="rect">
                <a:avLst/>
              </a:prstGeom>
              <a:blipFill>
                <a:blip r:embed="rId6"/>
                <a:stretch>
                  <a:fillRect l="-172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EDFA2F9-C25F-4A63-B46B-7B5C200A39D1}" type="slidenum">
              <a:rPr lang="en-CA" smtClean="0"/>
              <a:t>97</a:t>
            </a:fld>
            <a:endParaRPr lang="en-CA"/>
          </a:p>
        </p:txBody>
      </p:sp>
    </p:spTree>
    <p:extLst>
      <p:ext uri="{BB962C8B-B14F-4D97-AF65-F5344CB8AC3E}">
        <p14:creationId xmlns:p14="http://schemas.microsoft.com/office/powerpoint/2010/main" val="187162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Reference Points </a:t>
            </a:r>
            <a:r>
              <a:rPr lang="en-US" sz="3600" b="1" dirty="0">
                <a:solidFill>
                  <a:srgbClr val="C00000"/>
                </a:solidFill>
              </a:rPr>
              <a:t>3. MSY</a:t>
            </a:r>
            <a:endParaRPr lang="en-CA"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1931728"/>
              </a:xfrm>
            </p:spPr>
            <p:txBody>
              <a:bodyPr>
                <a:normAutofit/>
              </a:bodyPr>
              <a:lstStyle/>
              <a:p>
                <a14:m>
                  <m:oMath xmlns:m="http://schemas.openxmlformats.org/officeDocument/2006/math">
                    <m:r>
                      <m:rPr>
                        <m:sty m:val="p"/>
                      </m:rPr>
                      <a:rPr lang="en-US" sz="3200" i="0" dirty="0" smtClean="0">
                        <a:solidFill>
                          <a:srgbClr val="C00000"/>
                        </a:solidFill>
                        <a:latin typeface="Cambria Math" panose="02040503050406030204" pitchFamily="18" charset="0"/>
                      </a:rPr>
                      <m:t>MSY</m:t>
                    </m:r>
                    <m:r>
                      <a:rPr lang="en-US" sz="3200" b="0" i="0" dirty="0" smtClean="0">
                        <a:solidFill>
                          <a:schemeClr val="tx1"/>
                        </a:solidFill>
                        <a:latin typeface="Cambria Math" panose="02040503050406030204" pitchFamily="18" charset="0"/>
                      </a:rPr>
                      <m:t>=</m:t>
                    </m:r>
                  </m:oMath>
                </a14:m>
                <a:r>
                  <a:rPr lang="en-US" sz="3200" dirty="0"/>
                  <a:t> yield at </a:t>
                </a:r>
                <a14:m>
                  <m:oMath xmlns:m="http://schemas.openxmlformats.org/officeDocument/2006/math">
                    <m:r>
                      <a:rPr lang="en-CA" sz="3200" i="1" dirty="0" smtClean="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a:p>
                <a14:m>
                  <m:oMath xmlns:m="http://schemas.openxmlformats.org/officeDocument/2006/math">
                    <m:sSub>
                      <m:sSubPr>
                        <m:ctrlPr>
                          <a:rPr lang="en-US" sz="320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𝑆𝑆𝐵</m:t>
                        </m:r>
                      </m:e>
                      <m:sub>
                        <m:r>
                          <m:rPr>
                            <m:sty m:val="p"/>
                          </m:rPr>
                          <a:rPr lang="en-US" sz="3200" b="0" i="0" dirty="0" smtClean="0">
                            <a:solidFill>
                              <a:srgbClr val="0000FF"/>
                            </a:solidFill>
                            <a:latin typeface="Cambria Math" panose="02040503050406030204" pitchFamily="18" charset="0"/>
                          </a:rPr>
                          <m:t>MSY</m:t>
                        </m:r>
                      </m:sub>
                    </m:sSub>
                    <m:r>
                      <a:rPr lang="en-US" sz="3200" b="0" i="0" dirty="0" smtClean="0">
                        <a:solidFill>
                          <a:schemeClr val="tx1"/>
                        </a:solidFill>
                        <a:latin typeface="Cambria Math" panose="02040503050406030204" pitchFamily="18" charset="0"/>
                      </a:rPr>
                      <m:t>=</m:t>
                    </m:r>
                  </m:oMath>
                </a14:m>
                <a:r>
                  <a:rPr lang="en-US" sz="3200" baseline="-25000" dirty="0">
                    <a:solidFill>
                      <a:schemeClr val="tx1"/>
                    </a:solidFill>
                  </a:rPr>
                  <a:t> </a:t>
                </a:r>
                <a:r>
                  <a:rPr lang="en-US" sz="3200" dirty="0">
                    <a:solidFill>
                      <a:schemeClr val="tx1"/>
                    </a:solidFill>
                  </a:rPr>
                  <a:t>equilibrium biomass at </a:t>
                </a:r>
                <a14:m>
                  <m:oMath xmlns:m="http://schemas.openxmlformats.org/officeDocument/2006/math">
                    <m:r>
                      <a:rPr lang="en-CA" sz="3200" i="1" dirty="0">
                        <a:solidFill>
                          <a:schemeClr val="accent2"/>
                        </a:solidFill>
                        <a:latin typeface="Cambria Math" panose="02040503050406030204" pitchFamily="18" charset="0"/>
                      </a:rPr>
                      <m:t>𝐹</m:t>
                    </m:r>
                    <m:r>
                      <a:rPr lang="en-CA" sz="3200" i="1" baseline="-25000" dirty="0">
                        <a:solidFill>
                          <a:schemeClr val="accent2"/>
                        </a:solidFill>
                        <a:latin typeface="Cambria Math" panose="02040503050406030204" pitchFamily="18" charset="0"/>
                      </a:rPr>
                      <m:t>𝑀𝑆𝑌</m:t>
                    </m:r>
                  </m:oMath>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1931728"/>
              </a:xfrm>
              <a:blipFill>
                <a:blip r:embed="rId2"/>
                <a:stretch>
                  <a:fillRect t="-6309"/>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838200" y="3892290"/>
            <a:ext cx="4572396" cy="2712955"/>
          </a:xfrm>
          <a:prstGeom prst="rect">
            <a:avLst/>
          </a:prstGeom>
        </p:spPr>
      </p:pic>
      <p:cxnSp>
        <p:nvCxnSpPr>
          <p:cNvPr id="9" name="Straight Arrow Connector 8"/>
          <p:cNvCxnSpPr/>
          <p:nvPr/>
        </p:nvCxnSpPr>
        <p:spPr>
          <a:xfrm flipH="1">
            <a:off x="1392580" y="4148051"/>
            <a:ext cx="26600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781404" y="3892289"/>
            <a:ext cx="4572396" cy="2712955"/>
          </a:xfrm>
          <a:prstGeom prst="rect">
            <a:avLst/>
          </a:prstGeom>
        </p:spPr>
      </p:pic>
      <p:cxnSp>
        <p:nvCxnSpPr>
          <p:cNvPr id="28" name="Straight Arrow Connector 27"/>
          <p:cNvCxnSpPr/>
          <p:nvPr/>
        </p:nvCxnSpPr>
        <p:spPr>
          <a:xfrm flipH="1">
            <a:off x="7314013" y="5497484"/>
            <a:ext cx="266009"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D57F6-36A4-4091-9911-27AA5154FC66}"/>
              </a:ext>
            </a:extLst>
          </p:cNvPr>
          <p:cNvSpPr txBox="1"/>
          <p:nvPr/>
        </p:nvSpPr>
        <p:spPr>
          <a:xfrm>
            <a:off x="838200" y="3963385"/>
            <a:ext cx="3752008" cy="369332"/>
          </a:xfrm>
          <a:prstGeom prst="rect">
            <a:avLst/>
          </a:prstGeom>
          <a:noFill/>
        </p:spPr>
        <p:txBody>
          <a:bodyPr wrap="square" rtlCol="0">
            <a:spAutoFit/>
          </a:bodyPr>
          <a:lstStyle/>
          <a:p>
            <a:r>
              <a:rPr lang="en-US" dirty="0">
                <a:solidFill>
                  <a:srgbClr val="C00000"/>
                </a:solidFill>
              </a:rPr>
              <a:t>MSY</a:t>
            </a:r>
            <a:endParaRPr lang="en-CA" dirty="0">
              <a:solidFill>
                <a:srgbClr val="C0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33063-9281-4394-9697-76A6095A8767}"/>
                  </a:ext>
                </a:extLst>
              </p:cNvPr>
              <p:cNvSpPr txBox="1"/>
              <p:nvPr/>
            </p:nvSpPr>
            <p:spPr>
              <a:xfrm>
                <a:off x="1392580"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4" name="TextBox 13">
                <a:extLst>
                  <a:ext uri="{FF2B5EF4-FFF2-40B4-BE49-F238E27FC236}">
                    <a16:creationId xmlns:a16="http://schemas.microsoft.com/office/drawing/2014/main" id="{FEB33063-9281-4394-9697-76A6095A8767}"/>
                  </a:ext>
                </a:extLst>
              </p:cNvPr>
              <p:cNvSpPr txBox="1">
                <a:spLocks noRot="1" noChangeAspect="1" noMove="1" noResize="1" noEditPoints="1" noAdjustHandles="1" noChangeArrowheads="1" noChangeShapeType="1" noTextEdit="1"/>
              </p:cNvSpPr>
              <p:nvPr/>
            </p:nvSpPr>
            <p:spPr>
              <a:xfrm>
                <a:off x="1392580" y="6103222"/>
                <a:ext cx="588442" cy="369332"/>
              </a:xfrm>
              <a:prstGeom prst="rect">
                <a:avLst/>
              </a:prstGeom>
              <a:blipFill>
                <a:blip r:embed="rId9"/>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CA2943-3989-49E1-A702-DF8FF7A3DA64}"/>
                  </a:ext>
                </a:extLst>
              </p:cNvPr>
              <p:cNvSpPr txBox="1"/>
              <p:nvPr/>
            </p:nvSpPr>
            <p:spPr>
              <a:xfrm>
                <a:off x="7285801" y="6103222"/>
                <a:ext cx="5884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2"/>
                              </a:solidFill>
                              <a:latin typeface="Cambria Math" panose="02040503050406030204" pitchFamily="18" charset="0"/>
                            </a:rPr>
                          </m:ctrlPr>
                        </m:sSubPr>
                        <m:e>
                          <m:r>
                            <a:rPr lang="en-US" b="0" i="1" dirty="0" smtClean="0">
                              <a:solidFill>
                                <a:schemeClr val="accent2"/>
                              </a:solidFill>
                              <a:latin typeface="Cambria Math" panose="02040503050406030204" pitchFamily="18" charset="0"/>
                            </a:rPr>
                            <m:t>𝐹</m:t>
                          </m:r>
                        </m:e>
                        <m:sub>
                          <m:r>
                            <a:rPr lang="en-US" b="0" i="1" dirty="0" smtClean="0">
                              <a:solidFill>
                                <a:schemeClr val="accent2"/>
                              </a:solidFill>
                              <a:latin typeface="Cambria Math" panose="02040503050406030204" pitchFamily="18" charset="0"/>
                            </a:rPr>
                            <m:t>𝑀𝑆𝑌</m:t>
                          </m:r>
                        </m:sub>
                      </m:sSub>
                    </m:oMath>
                  </m:oMathPara>
                </a14:m>
                <a:endParaRPr lang="en-CA" dirty="0">
                  <a:solidFill>
                    <a:schemeClr val="accent2"/>
                  </a:solidFill>
                </a:endParaRPr>
              </a:p>
            </p:txBody>
          </p:sp>
        </mc:Choice>
        <mc:Fallback xmlns="">
          <p:sp>
            <p:nvSpPr>
              <p:cNvPr id="15" name="TextBox 14">
                <a:extLst>
                  <a:ext uri="{FF2B5EF4-FFF2-40B4-BE49-F238E27FC236}">
                    <a16:creationId xmlns:a16="http://schemas.microsoft.com/office/drawing/2014/main" id="{0FCA2943-3989-49E1-A702-DF8FF7A3DA64}"/>
                  </a:ext>
                </a:extLst>
              </p:cNvPr>
              <p:cNvSpPr txBox="1">
                <a:spLocks noRot="1" noChangeAspect="1" noMove="1" noResize="1" noEditPoints="1" noAdjustHandles="1" noChangeArrowheads="1" noChangeShapeType="1" noTextEdit="1"/>
              </p:cNvSpPr>
              <p:nvPr/>
            </p:nvSpPr>
            <p:spPr>
              <a:xfrm>
                <a:off x="7285801" y="6103222"/>
                <a:ext cx="588442" cy="369332"/>
              </a:xfrm>
              <a:prstGeom prst="rect">
                <a:avLst/>
              </a:prstGeom>
              <a:blipFill>
                <a:blip r:embed="rId10"/>
                <a:stretch>
                  <a:fillRect r="-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C38F24-4EAB-4A60-8FF0-8A2040D9AF24}"/>
                  </a:ext>
                </a:extLst>
              </p:cNvPr>
              <p:cNvSpPr txBox="1"/>
              <p:nvPr/>
            </p:nvSpPr>
            <p:spPr>
              <a:xfrm>
                <a:off x="7593780" y="5312818"/>
                <a:ext cx="9042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𝑆𝑆𝐵</m:t>
                          </m:r>
                        </m:e>
                        <m:sub>
                          <m:r>
                            <a:rPr lang="en-US" b="0" i="1" dirty="0" smtClean="0">
                              <a:solidFill>
                                <a:srgbClr val="0000FF"/>
                              </a:solidFill>
                              <a:latin typeface="Cambria Math" panose="02040503050406030204" pitchFamily="18" charset="0"/>
                            </a:rPr>
                            <m:t>𝑀𝑆𝑌</m:t>
                          </m:r>
                        </m:sub>
                      </m:sSub>
                    </m:oMath>
                  </m:oMathPara>
                </a14:m>
                <a:endParaRPr lang="en-CA" dirty="0">
                  <a:solidFill>
                    <a:srgbClr val="0000FF"/>
                  </a:solidFill>
                </a:endParaRPr>
              </a:p>
            </p:txBody>
          </p:sp>
        </mc:Choice>
        <mc:Fallback xmlns="">
          <p:sp>
            <p:nvSpPr>
              <p:cNvPr id="16" name="TextBox 15">
                <a:extLst>
                  <a:ext uri="{FF2B5EF4-FFF2-40B4-BE49-F238E27FC236}">
                    <a16:creationId xmlns:a16="http://schemas.microsoft.com/office/drawing/2014/main" id="{72C38F24-4EAB-4A60-8FF0-8A2040D9AF24}"/>
                  </a:ext>
                </a:extLst>
              </p:cNvPr>
              <p:cNvSpPr txBox="1">
                <a:spLocks noRot="1" noChangeAspect="1" noMove="1" noResize="1" noEditPoints="1" noAdjustHandles="1" noChangeArrowheads="1" noChangeShapeType="1" noTextEdit="1"/>
              </p:cNvSpPr>
              <p:nvPr/>
            </p:nvSpPr>
            <p:spPr>
              <a:xfrm>
                <a:off x="7593780" y="5312818"/>
                <a:ext cx="904267" cy="369332"/>
              </a:xfrm>
              <a:prstGeom prst="rect">
                <a:avLst/>
              </a:prstGeom>
              <a:blipFill>
                <a:blip r:embed="rId11"/>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EDFA2F9-C25F-4A63-B46B-7B5C200A39D1}" type="slidenum">
              <a:rPr lang="en-CA" smtClean="0"/>
              <a:t>98</a:t>
            </a:fld>
            <a:endParaRPr lang="en-CA"/>
          </a:p>
        </p:txBody>
      </p:sp>
    </p:spTree>
    <p:extLst>
      <p:ext uri="{BB962C8B-B14F-4D97-AF65-F5344CB8AC3E}">
        <p14:creationId xmlns:p14="http://schemas.microsoft.com/office/powerpoint/2010/main" val="18059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38200" y="367829"/>
            <a:ext cx="10540943" cy="1325563"/>
          </a:xfrm>
          <a:prstGeom prst="rect">
            <a:avLst/>
          </a:prstGeom>
          <a:ln w="38100">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Exercise 2 and 3</a:t>
            </a:r>
            <a:endParaRPr lang="en-CA" dirty="0"/>
          </a:p>
        </p:txBody>
      </p:sp>
      <p:sp>
        <p:nvSpPr>
          <p:cNvPr id="3" name="Content Placeholder 2"/>
          <p:cNvSpPr>
            <a:spLocks noGrp="1"/>
          </p:cNvSpPr>
          <p:nvPr>
            <p:ph idx="1"/>
          </p:nvPr>
        </p:nvSpPr>
        <p:spPr>
          <a:xfrm>
            <a:off x="838200" y="1825625"/>
            <a:ext cx="10515600" cy="1931728"/>
          </a:xfrm>
        </p:spPr>
        <p:txBody>
          <a:bodyPr>
            <a:normAutofit/>
          </a:bodyPr>
          <a:lstStyle/>
          <a:p>
            <a:r>
              <a:rPr lang="en-US" dirty="0"/>
              <a:t>Let’s explore these calculations in R in Exercise 2</a:t>
            </a:r>
          </a:p>
          <a:p>
            <a:endParaRPr lang="en-US" dirty="0"/>
          </a:p>
          <a:p>
            <a:r>
              <a:rPr lang="en-US" dirty="0"/>
              <a:t>Exercise 3 can be done on your own prior to the Nov 22 session</a:t>
            </a:r>
          </a:p>
        </p:txBody>
      </p:sp>
      <p:sp>
        <p:nvSpPr>
          <p:cNvPr id="2" name="Slide Number Placeholder 1"/>
          <p:cNvSpPr>
            <a:spLocks noGrp="1"/>
          </p:cNvSpPr>
          <p:nvPr>
            <p:ph type="sldNum" sz="quarter" idx="12"/>
          </p:nvPr>
        </p:nvSpPr>
        <p:spPr/>
        <p:txBody>
          <a:bodyPr/>
          <a:lstStyle/>
          <a:p>
            <a:fld id="{EEDFA2F9-C25F-4A63-B46B-7B5C200A39D1}" type="slidenum">
              <a:rPr lang="en-CA" smtClean="0"/>
              <a:t>99</a:t>
            </a:fld>
            <a:endParaRPr lang="en-CA"/>
          </a:p>
        </p:txBody>
      </p:sp>
    </p:spTree>
    <p:extLst>
      <p:ext uri="{BB962C8B-B14F-4D97-AF65-F5344CB8AC3E}">
        <p14:creationId xmlns:p14="http://schemas.microsoft.com/office/powerpoint/2010/main" val="722564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20011</TotalTime>
  <Words>8106</Words>
  <Application>Microsoft Office PowerPoint</Application>
  <PresentationFormat>Widescreen</PresentationFormat>
  <Paragraphs>941</Paragraphs>
  <Slides>105</Slides>
  <Notes>10</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3" baseType="lpstr">
      <vt:lpstr>Arial</vt:lpstr>
      <vt:lpstr>Calibri</vt:lpstr>
      <vt:lpstr>Calibri Light</vt:lpstr>
      <vt:lpstr>Cambria Math</vt:lpstr>
      <vt:lpstr>Noto Sans</vt:lpstr>
      <vt:lpstr>Times New Roman</vt:lpstr>
      <vt:lpstr>Office Theme</vt:lpstr>
      <vt:lpstr>Equation</vt:lpstr>
      <vt:lpstr>Reference Points 101</vt:lpstr>
      <vt:lpstr>https://native-land.ca/</vt:lpstr>
      <vt:lpstr>Objectives</vt:lpstr>
      <vt:lpstr>Objectives</vt:lpstr>
      <vt:lpstr>Outline – Day 1</vt:lpstr>
      <vt:lpstr>Exercises</vt:lpstr>
      <vt:lpstr>Exercises</vt:lpstr>
      <vt:lpstr>1. What are Reference Points?</vt:lpstr>
      <vt:lpstr>What are reference points?</vt:lpstr>
      <vt:lpstr>What are reference points?</vt:lpstr>
      <vt:lpstr>What are reference points?</vt:lpstr>
      <vt:lpstr>What are reference points?</vt:lpstr>
      <vt:lpstr>DFO: Reference Points (PA Framework)</vt:lpstr>
      <vt:lpstr>DFO: Reference Points (PA Framework)</vt:lpstr>
      <vt:lpstr>DFO: Reference Points (PA Framework)</vt:lpstr>
      <vt:lpstr>DFO: Reference Points (PA Framework)</vt:lpstr>
      <vt:lpstr>DFO: Reference Points (PA Framework)</vt:lpstr>
      <vt:lpstr>Roles of Reference Points</vt:lpstr>
      <vt:lpstr>Roles of Reference Points</vt:lpstr>
      <vt:lpstr>Reference points in stock assessment</vt:lpstr>
      <vt:lpstr>2. Equilibrium Assumptions</vt:lpstr>
      <vt:lpstr>Equilibrium reference points</vt:lpstr>
      <vt:lpstr>What is Equilibrium?</vt:lpstr>
      <vt:lpstr>What is Equilibrium?</vt:lpstr>
      <vt:lpstr>3. What is MSY?</vt:lpstr>
      <vt:lpstr>Maximum Sustainable Yield (MSY)</vt:lpstr>
      <vt:lpstr>Surplus Production Models</vt:lpstr>
      <vt:lpstr>Surplus Production (SP) Models</vt:lpstr>
      <vt:lpstr>MSY Theory</vt:lpstr>
      <vt:lpstr>Surplus Production Curve</vt:lpstr>
      <vt:lpstr>Equilibrium yield curve</vt:lpstr>
      <vt:lpstr>MSY as target/limit</vt:lpstr>
      <vt:lpstr>MSY in Canadian Policy</vt:lpstr>
      <vt:lpstr>References</vt:lpstr>
      <vt:lpstr>4. Reference Points in Surplus Production Models</vt:lpstr>
      <vt:lpstr>Reference points from the Schaefer Model1</vt:lpstr>
      <vt:lpstr>Reference points from the Schaefer Model</vt:lpstr>
      <vt:lpstr>BMSY from the Schaefer Model</vt:lpstr>
      <vt:lpstr>MSY from the Schaefer Model</vt:lpstr>
      <vt:lpstr>UMSY from the Schaefer Model</vt:lpstr>
      <vt:lpstr>Reference points from the Schaefer Model1</vt:lpstr>
      <vt:lpstr>Exercise 1</vt:lpstr>
      <vt:lpstr>5. Recruitment Productivity</vt:lpstr>
      <vt:lpstr>Limitations of Surplus Production Models</vt:lpstr>
      <vt:lpstr>PowerPoint Presentation</vt:lpstr>
      <vt:lpstr>Productivity</vt:lpstr>
      <vt:lpstr>Productivity is a composite function of:</vt:lpstr>
      <vt:lpstr>Density dependence in juvenile survival (recruitment compensation)</vt:lpstr>
      <vt:lpstr>Density dependence in juvenile survival</vt:lpstr>
      <vt:lpstr>Linear density dependence in juvenile (pre-recruit) natural mortality predicts asymptotic stock-recruit relationships</vt:lpstr>
      <vt:lpstr>Recruitment compensation (Beverton-Holt SRR)</vt:lpstr>
      <vt:lpstr>Recruitment compensation (Beverton-Holt SRR)</vt:lpstr>
      <vt:lpstr>Recruitment compensation (Beverton-Holt SRR)</vt:lpstr>
      <vt:lpstr>Steepness (h) is a measure of productivity</vt:lpstr>
      <vt:lpstr>CR, Steepness (h), R0, α and β are all analytically related</vt:lpstr>
      <vt:lpstr>CR, Steepness (h), R0, α and β are all analytically related</vt:lpstr>
      <vt:lpstr>6. Reference Points in Age-structured Models</vt:lpstr>
      <vt:lpstr>Examples of Limit Reference Points</vt:lpstr>
      <vt:lpstr>Some Equilibrium Reference Points</vt:lpstr>
      <vt:lpstr>Per-recruit Calculations</vt:lpstr>
      <vt:lpstr>Per-recruit Calculations</vt:lpstr>
      <vt:lpstr>Per-Recruit Calculations 1. Mortality Rates</vt:lpstr>
      <vt:lpstr>Per-Recruit Reference Points 1. Mortality Rates</vt:lpstr>
      <vt:lpstr>Per-Recruit Calculations 1. Mortality Rates</vt:lpstr>
      <vt:lpstr>Per-Recruit Calculations 1. Mortality Rates</vt:lpstr>
      <vt:lpstr>Per-Recruit Calculations 1. Mortality Rates</vt:lpstr>
      <vt:lpstr>Per-Recruit Calculations 1. Mortality Rates</vt:lpstr>
      <vt:lpstr>Per-Recruit Calculations 2. Survivorship</vt:lpstr>
      <vt:lpstr>Per-Recruit Calculations 2. Unfished Survivorship</vt:lpstr>
      <vt:lpstr>Per-Recruit Calculations 2. Unfished Survivorship</vt:lpstr>
      <vt:lpstr>Per-Recruit Calculations 2. Unfished Survivorship</vt:lpstr>
      <vt:lpstr>Per-Recruit Calculations 2. Survivorship</vt:lpstr>
      <vt:lpstr>Per-Recruit Calculations 3. Unfished SSB-per-Recruit</vt:lpstr>
      <vt:lpstr>Per-Recruit Calculations 3. SSB-per-Recruit</vt:lpstr>
      <vt:lpstr>Per-Recruit Calculations 3. SSB-per-Recruit or Eggs-per-Recruit</vt:lpstr>
      <vt:lpstr>Per-Recruit Reference Points 4. Yield-per-Recruit (YPR)</vt:lpstr>
      <vt:lpstr>Per-Recruit Reference Points 4. Yield-per-Recruit (YPR)</vt:lpstr>
      <vt:lpstr>Per-Recruit Reference Points 4. Yield-per-Recruit (YPR)</vt:lpstr>
      <vt:lpstr>Next step: Yield-per-Recruit  Yield </vt:lpstr>
      <vt:lpstr>Reference Point Calculations</vt:lpstr>
      <vt:lpstr>PowerPoint Presentation</vt:lpstr>
      <vt:lpstr>Reference Points</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1. Unfished Equilibrium Biomass B0</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2. Equilibrium Biomass and Recruitment </vt:lpstr>
      <vt:lpstr>Reference Points 3. MSY</vt:lpstr>
      <vt:lpstr>Reference Points 3. MSY</vt:lpstr>
      <vt:lpstr>PowerPoint Presentation</vt:lpstr>
      <vt:lpstr>PowerPoint Presentation</vt:lpstr>
      <vt:lpstr>PowerPoint Presentation</vt:lpstr>
      <vt:lpstr>Reference Points 4. Spawning Potential Ratio (SPR)</vt:lpstr>
      <vt:lpstr>Reference Points 4. Spawning Potential Ratio (SPR)</vt:lpstr>
      <vt:lpstr>Reference Points 4. Spawning Potential Ratio (SPR)</vt:lpstr>
      <vt:lpstr>PowerPoint Presentation</vt:lpstr>
      <vt:lpstr>Next week</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TESA/NOG LRP Workshop</dc:title>
  <dc:creator>Barrett, Tim</dc:creator>
  <cp:lastModifiedBy>Barrett, Tim</cp:lastModifiedBy>
  <cp:revision>422</cp:revision>
  <dcterms:created xsi:type="dcterms:W3CDTF">2021-10-28T18:18:48Z</dcterms:created>
  <dcterms:modified xsi:type="dcterms:W3CDTF">2022-11-15T13:09:11Z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fb733f-faef-464c-9b6d-731b56f94973_Enabled">
    <vt:lpwstr>true</vt:lpwstr>
  </property>
  <property fmtid="{D5CDD505-2E9C-101B-9397-08002B2CF9AE}" pid="3" name="MSIP_Label_1bfb733f-faef-464c-9b6d-731b56f94973_SetDate">
    <vt:lpwstr>2021-10-29T19:01:47Z</vt:lpwstr>
  </property>
  <property fmtid="{D5CDD505-2E9C-101B-9397-08002B2CF9AE}" pid="4" name="MSIP_Label_1bfb733f-faef-464c-9b6d-731b56f94973_Method">
    <vt:lpwstr>Standard</vt:lpwstr>
  </property>
  <property fmtid="{D5CDD505-2E9C-101B-9397-08002B2CF9AE}" pid="5" name="MSIP_Label_1bfb733f-faef-464c-9b6d-731b56f94973_Name">
    <vt:lpwstr>Unclass - Non-Classifié</vt:lpwstr>
  </property>
  <property fmtid="{D5CDD505-2E9C-101B-9397-08002B2CF9AE}" pid="6" name="MSIP_Label_1bfb733f-faef-464c-9b6d-731b56f94973_SiteId">
    <vt:lpwstr>1594fdae-a1d9-4405-915d-011467234338</vt:lpwstr>
  </property>
  <property fmtid="{D5CDD505-2E9C-101B-9397-08002B2CF9AE}" pid="7" name="MSIP_Label_1bfb733f-faef-464c-9b6d-731b56f94973_ActionId">
    <vt:lpwstr>87e431e7-9cbb-4d92-a417-0000612a18d4</vt:lpwstr>
  </property>
</Properties>
</file>